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256" r:id="rId2"/>
    <p:sldId id="310" r:id="rId3"/>
    <p:sldId id="331" r:id="rId4"/>
    <p:sldId id="312" r:id="rId5"/>
    <p:sldId id="313" r:id="rId6"/>
    <p:sldId id="314" r:id="rId7"/>
    <p:sldId id="315" r:id="rId8"/>
    <p:sldId id="316" r:id="rId9"/>
    <p:sldId id="317" r:id="rId10"/>
    <p:sldId id="318" r:id="rId11"/>
    <p:sldId id="319" r:id="rId12"/>
    <p:sldId id="320" r:id="rId13"/>
    <p:sldId id="322" r:id="rId14"/>
    <p:sldId id="323" r:id="rId15"/>
    <p:sldId id="324" r:id="rId16"/>
    <p:sldId id="325" r:id="rId17"/>
    <p:sldId id="326" r:id="rId18"/>
    <p:sldId id="327" r:id="rId19"/>
    <p:sldId id="328" r:id="rId20"/>
    <p:sldId id="329" r:id="rId21"/>
    <p:sldId id="330" r:id="rId22"/>
    <p:sldId id="311" r:id="rId23"/>
    <p:sldId id="259" r:id="rId24"/>
    <p:sldId id="30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1" r:id="rId57"/>
    <p:sldId id="292" r:id="rId58"/>
    <p:sldId id="293" r:id="rId59"/>
    <p:sldId id="294" r:id="rId60"/>
    <p:sldId id="295" r:id="rId61"/>
    <p:sldId id="296" r:id="rId62"/>
    <p:sldId id="298" r:id="rId63"/>
    <p:sldId id="299" r:id="rId64"/>
    <p:sldId id="300" r:id="rId65"/>
    <p:sldId id="301" r:id="rId66"/>
    <p:sldId id="302" r:id="rId67"/>
    <p:sldId id="303" r:id="rId68"/>
    <p:sldId id="304" r:id="rId69"/>
    <p:sldId id="305" r:id="rId70"/>
    <p:sldId id="306" r:id="rId71"/>
    <p:sldId id="321" r:id="rId72"/>
    <p:sldId id="308" r:id="rId73"/>
    <p:sldId id="332" r:id="rId74"/>
    <p:sldId id="333"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3840" userDrawn="1">
          <p15:clr>
            <a:srgbClr val="A4A3A4"/>
          </p15:clr>
        </p15:guide>
        <p15:guide id="3" orient="horz" pos="1992" userDrawn="1">
          <p15:clr>
            <a:srgbClr val="A4A3A4"/>
          </p15:clr>
        </p15:guide>
        <p15:guide id="4" pos="96" userDrawn="1">
          <p15:clr>
            <a:srgbClr val="A4A3A4"/>
          </p15:clr>
        </p15:guide>
        <p15:guide id="5" pos="1752" userDrawn="1">
          <p15:clr>
            <a:srgbClr val="A4A3A4"/>
          </p15:clr>
        </p15:guide>
        <p15:guide id="6" pos="648" userDrawn="1">
          <p15:clr>
            <a:srgbClr val="A4A3A4"/>
          </p15:clr>
        </p15:guide>
        <p15:guide id="7" pos="7584" userDrawn="1">
          <p15:clr>
            <a:srgbClr val="A4A3A4"/>
          </p15:clr>
        </p15:guide>
        <p15:guide id="8"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6E31"/>
    <a:srgbClr val="F695A1"/>
    <a:srgbClr val="259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6"/>
    <p:restoredTop sz="94803"/>
  </p:normalViewPr>
  <p:slideViewPr>
    <p:cSldViewPr snapToGrid="0" snapToObjects="1" showGuides="1">
      <p:cViewPr varScale="1">
        <p:scale>
          <a:sx n="113" d="100"/>
          <a:sy n="113" d="100"/>
        </p:scale>
        <p:origin x="328" y="168"/>
      </p:cViewPr>
      <p:guideLst>
        <p:guide orient="horz" pos="3456"/>
        <p:guide pos="3840"/>
        <p:guide orient="horz" pos="1992"/>
        <p:guide pos="96"/>
        <p:guide pos="1752"/>
        <p:guide pos="648"/>
        <p:guide pos="7584"/>
        <p:guide pos="4416"/>
      </p:guideLst>
    </p:cSldViewPr>
  </p:slideViewPr>
  <p:outlineViewPr>
    <p:cViewPr>
      <p:scale>
        <a:sx n="33" d="100"/>
        <a:sy n="33" d="100"/>
      </p:scale>
      <p:origin x="0" y="0"/>
    </p:cViewPr>
  </p:outlineViewPr>
  <p:notesTextViewPr>
    <p:cViewPr>
      <p:scale>
        <a:sx n="75" d="100"/>
        <a:sy n="75"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90281-D460-9846-B54E-E8D13CFCFEED}" type="datetimeFigureOut">
              <a:rPr lang="en-US" smtClean="0"/>
              <a:t>12/11/20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D4039-65E9-CD4D-AAA1-2818B9A566D2}" type="slidenum">
              <a:rPr lang="en-US" smtClean="0"/>
              <a:t>‹#›</a:t>
            </a:fld>
            <a:endParaRPr lang="en-US" dirty="0"/>
          </a:p>
        </p:txBody>
      </p:sp>
    </p:spTree>
    <p:extLst>
      <p:ext uri="{BB962C8B-B14F-4D97-AF65-F5344CB8AC3E}">
        <p14:creationId xmlns:p14="http://schemas.microsoft.com/office/powerpoint/2010/main" val="80246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name, title and description.</a:t>
            </a:r>
          </a:p>
        </p:txBody>
      </p:sp>
      <p:sp>
        <p:nvSpPr>
          <p:cNvPr id="4" name="Slide Number Placeholder 3"/>
          <p:cNvSpPr>
            <a:spLocks noGrp="1"/>
          </p:cNvSpPr>
          <p:nvPr>
            <p:ph type="sldNum" sz="quarter" idx="5"/>
          </p:nvPr>
        </p:nvSpPr>
        <p:spPr/>
        <p:txBody>
          <a:bodyPr/>
          <a:lstStyle/>
          <a:p>
            <a:fld id="{57AD4039-65E9-CD4D-AAA1-2818B9A566D2}" type="slidenum">
              <a:rPr lang="en-US" smtClean="0"/>
              <a:t>4</a:t>
            </a:fld>
            <a:endParaRPr lang="en-US" dirty="0"/>
          </a:p>
        </p:txBody>
      </p:sp>
    </p:spTree>
    <p:extLst>
      <p:ext uri="{BB962C8B-B14F-4D97-AF65-F5344CB8AC3E}">
        <p14:creationId xmlns:p14="http://schemas.microsoft.com/office/powerpoint/2010/main" val="1101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15</a:t>
            </a:fld>
            <a:endParaRPr lang="en-US" dirty="0"/>
          </a:p>
        </p:txBody>
      </p:sp>
    </p:spTree>
    <p:extLst>
      <p:ext uri="{BB962C8B-B14F-4D97-AF65-F5344CB8AC3E}">
        <p14:creationId xmlns:p14="http://schemas.microsoft.com/office/powerpoint/2010/main" val="205743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16</a:t>
            </a:fld>
            <a:endParaRPr lang="en-US" dirty="0"/>
          </a:p>
        </p:txBody>
      </p:sp>
    </p:spTree>
    <p:extLst>
      <p:ext uri="{BB962C8B-B14F-4D97-AF65-F5344CB8AC3E}">
        <p14:creationId xmlns:p14="http://schemas.microsoft.com/office/powerpoint/2010/main" val="1618377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17</a:t>
            </a:fld>
            <a:endParaRPr lang="en-US" dirty="0"/>
          </a:p>
        </p:txBody>
      </p:sp>
    </p:spTree>
    <p:extLst>
      <p:ext uri="{BB962C8B-B14F-4D97-AF65-F5344CB8AC3E}">
        <p14:creationId xmlns:p14="http://schemas.microsoft.com/office/powerpoint/2010/main" val="1618197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18</a:t>
            </a:fld>
            <a:endParaRPr lang="en-US" dirty="0"/>
          </a:p>
        </p:txBody>
      </p:sp>
    </p:spTree>
    <p:extLst>
      <p:ext uri="{BB962C8B-B14F-4D97-AF65-F5344CB8AC3E}">
        <p14:creationId xmlns:p14="http://schemas.microsoft.com/office/powerpoint/2010/main" val="1282343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19</a:t>
            </a:fld>
            <a:endParaRPr lang="en-US" dirty="0"/>
          </a:p>
        </p:txBody>
      </p:sp>
    </p:spTree>
    <p:extLst>
      <p:ext uri="{BB962C8B-B14F-4D97-AF65-F5344CB8AC3E}">
        <p14:creationId xmlns:p14="http://schemas.microsoft.com/office/powerpoint/2010/main" val="2966722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20</a:t>
            </a:fld>
            <a:endParaRPr lang="en-US" dirty="0"/>
          </a:p>
        </p:txBody>
      </p:sp>
    </p:spTree>
    <p:extLst>
      <p:ext uri="{BB962C8B-B14F-4D97-AF65-F5344CB8AC3E}">
        <p14:creationId xmlns:p14="http://schemas.microsoft.com/office/powerpoint/2010/main" val="2749522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21</a:t>
            </a:fld>
            <a:endParaRPr lang="en-US" dirty="0"/>
          </a:p>
        </p:txBody>
      </p:sp>
    </p:spTree>
    <p:extLst>
      <p:ext uri="{BB962C8B-B14F-4D97-AF65-F5344CB8AC3E}">
        <p14:creationId xmlns:p14="http://schemas.microsoft.com/office/powerpoint/2010/main" val="2433411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name of the Chairman and Co-Chairman, the name of the committee and the roles and responsibilities.</a:t>
            </a:r>
          </a:p>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23</a:t>
            </a:fld>
            <a:endParaRPr lang="en-US" dirty="0"/>
          </a:p>
        </p:txBody>
      </p:sp>
    </p:spTree>
    <p:extLst>
      <p:ext uri="{BB962C8B-B14F-4D97-AF65-F5344CB8AC3E}">
        <p14:creationId xmlns:p14="http://schemas.microsoft.com/office/powerpoint/2010/main" val="3982056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71</a:t>
            </a:fld>
            <a:endParaRPr lang="en-US" dirty="0"/>
          </a:p>
        </p:txBody>
      </p:sp>
    </p:spTree>
    <p:extLst>
      <p:ext uri="{BB962C8B-B14F-4D97-AF65-F5344CB8AC3E}">
        <p14:creationId xmlns:p14="http://schemas.microsoft.com/office/powerpoint/2010/main" val="658361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Questions and options. Ask the Candidates to place the correct answer in the Chat.</a:t>
            </a:r>
          </a:p>
          <a:p>
            <a:endParaRPr lang="en-US" dirty="0"/>
          </a:p>
          <a:p>
            <a:r>
              <a:rPr lang="en-US" dirty="0"/>
              <a:t>Answer </a:t>
            </a:r>
          </a:p>
          <a:p>
            <a:r>
              <a:rPr lang="en-US" dirty="0"/>
              <a:t>1 – c</a:t>
            </a:r>
          </a:p>
          <a:p>
            <a:r>
              <a:rPr lang="en-US" dirty="0"/>
              <a:t>2 – b</a:t>
            </a:r>
          </a:p>
          <a:p>
            <a:r>
              <a:rPr lang="en-US" dirty="0"/>
              <a:t>3 All responses are correct.</a:t>
            </a:r>
          </a:p>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73</a:t>
            </a:fld>
            <a:endParaRPr lang="en-US" dirty="0"/>
          </a:p>
        </p:txBody>
      </p:sp>
    </p:spTree>
    <p:extLst>
      <p:ext uri="{BB962C8B-B14F-4D97-AF65-F5344CB8AC3E}">
        <p14:creationId xmlns:p14="http://schemas.microsoft.com/office/powerpoint/2010/main" val="323425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6</a:t>
            </a:fld>
            <a:endParaRPr lang="en-US" dirty="0"/>
          </a:p>
        </p:txBody>
      </p:sp>
    </p:spTree>
    <p:extLst>
      <p:ext uri="{BB962C8B-B14F-4D97-AF65-F5344CB8AC3E}">
        <p14:creationId xmlns:p14="http://schemas.microsoft.com/office/powerpoint/2010/main" val="1816254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74</a:t>
            </a:fld>
            <a:endParaRPr lang="en-US" dirty="0"/>
          </a:p>
        </p:txBody>
      </p:sp>
    </p:spTree>
    <p:extLst>
      <p:ext uri="{BB962C8B-B14F-4D97-AF65-F5344CB8AC3E}">
        <p14:creationId xmlns:p14="http://schemas.microsoft.com/office/powerpoint/2010/main" val="172179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8</a:t>
            </a:fld>
            <a:endParaRPr lang="en-US" dirty="0"/>
          </a:p>
        </p:txBody>
      </p:sp>
    </p:spTree>
    <p:extLst>
      <p:ext uri="{BB962C8B-B14F-4D97-AF65-F5344CB8AC3E}">
        <p14:creationId xmlns:p14="http://schemas.microsoft.com/office/powerpoint/2010/main" val="149635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9</a:t>
            </a:fld>
            <a:endParaRPr lang="en-US" dirty="0"/>
          </a:p>
        </p:txBody>
      </p:sp>
    </p:spTree>
    <p:extLst>
      <p:ext uri="{BB962C8B-B14F-4D97-AF65-F5344CB8AC3E}">
        <p14:creationId xmlns:p14="http://schemas.microsoft.com/office/powerpoint/2010/main" val="129290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10</a:t>
            </a:fld>
            <a:endParaRPr lang="en-US" dirty="0"/>
          </a:p>
        </p:txBody>
      </p:sp>
    </p:spTree>
    <p:extLst>
      <p:ext uri="{BB962C8B-B14F-4D97-AF65-F5344CB8AC3E}">
        <p14:creationId xmlns:p14="http://schemas.microsoft.com/office/powerpoint/2010/main" val="338869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11</a:t>
            </a:fld>
            <a:endParaRPr lang="en-US" dirty="0"/>
          </a:p>
        </p:txBody>
      </p:sp>
    </p:spTree>
    <p:extLst>
      <p:ext uri="{BB962C8B-B14F-4D97-AF65-F5344CB8AC3E}">
        <p14:creationId xmlns:p14="http://schemas.microsoft.com/office/powerpoint/2010/main" val="179180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12</a:t>
            </a:fld>
            <a:endParaRPr lang="en-US" dirty="0"/>
          </a:p>
        </p:txBody>
      </p:sp>
    </p:spTree>
    <p:extLst>
      <p:ext uri="{BB962C8B-B14F-4D97-AF65-F5344CB8AC3E}">
        <p14:creationId xmlns:p14="http://schemas.microsoft.com/office/powerpoint/2010/main" val="307010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13</a:t>
            </a:fld>
            <a:endParaRPr lang="en-US" dirty="0"/>
          </a:p>
        </p:txBody>
      </p:sp>
    </p:spTree>
    <p:extLst>
      <p:ext uri="{BB962C8B-B14F-4D97-AF65-F5344CB8AC3E}">
        <p14:creationId xmlns:p14="http://schemas.microsoft.com/office/powerpoint/2010/main" val="180816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D4039-65E9-CD4D-AAA1-2818B9A566D2}" type="slidenum">
              <a:rPr lang="en-US" smtClean="0"/>
              <a:t>14</a:t>
            </a:fld>
            <a:endParaRPr lang="en-US" dirty="0"/>
          </a:p>
        </p:txBody>
      </p:sp>
    </p:spTree>
    <p:extLst>
      <p:ext uri="{BB962C8B-B14F-4D97-AF65-F5344CB8AC3E}">
        <p14:creationId xmlns:p14="http://schemas.microsoft.com/office/powerpoint/2010/main" val="195182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CF78DDE-D91C-D646-911C-E3A0721B8B12}"/>
              </a:ext>
            </a:extLst>
          </p:cNvPr>
          <p:cNvSpPr>
            <a:spLocks noGrp="1"/>
          </p:cNvSpPr>
          <p:nvPr>
            <p:ph type="dt" sz="half" idx="10"/>
          </p:nvPr>
        </p:nvSpPr>
        <p:spPr/>
        <p:txBody>
          <a:bodyPr/>
          <a:lstStyle/>
          <a:p>
            <a:fld id="{CC64B357-2AC4-C046-82A6-5DA8AA2D605F}" type="datetimeFigureOut">
              <a:rPr lang="en-US" smtClean="0"/>
              <a:t>12/11/20</a:t>
            </a:fld>
            <a:endParaRPr lang="en-US" dirty="0"/>
          </a:p>
        </p:txBody>
      </p:sp>
      <p:sp>
        <p:nvSpPr>
          <p:cNvPr id="5" name="Footer Placeholder 4">
            <a:extLst>
              <a:ext uri="{FF2B5EF4-FFF2-40B4-BE49-F238E27FC236}">
                <a16:creationId xmlns:a16="http://schemas.microsoft.com/office/drawing/2014/main" id="{A73CD65E-EDC3-6345-A19C-7C212F618A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CF8449-1DEB-314C-A7C6-12AD4B0BBC0C}"/>
              </a:ext>
            </a:extLst>
          </p:cNvPr>
          <p:cNvSpPr>
            <a:spLocks noGrp="1"/>
          </p:cNvSpPr>
          <p:nvPr>
            <p:ph type="sldNum" sz="quarter" idx="12"/>
          </p:nvPr>
        </p:nvSpPr>
        <p:spPr/>
        <p:txBody>
          <a:bodyPr/>
          <a:lstStyle/>
          <a:p>
            <a:fld id="{AEF08E68-4B18-E74A-AF32-3CDBE9CD3847}" type="slidenum">
              <a:rPr lang="en-US" smtClean="0"/>
              <a:t>‹#›</a:t>
            </a:fld>
            <a:endParaRPr lang="en-US" dirty="0"/>
          </a:p>
        </p:txBody>
      </p:sp>
      <p:sp>
        <p:nvSpPr>
          <p:cNvPr id="7" name="Rectangle 6">
            <a:extLst>
              <a:ext uri="{FF2B5EF4-FFF2-40B4-BE49-F238E27FC236}">
                <a16:creationId xmlns:a16="http://schemas.microsoft.com/office/drawing/2014/main" id="{C02E8697-3BF9-014C-BAD8-60F1409D4C59}"/>
              </a:ext>
            </a:extLst>
          </p:cNvPr>
          <p:cNvSpPr/>
          <p:nvPr userDrawn="1"/>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56A919F4-8615-2B48-9B1C-9FAE38814BFD}"/>
              </a:ext>
            </a:extLst>
          </p:cNvPr>
          <p:cNvCxnSpPr/>
          <p:nvPr userDrawn="1"/>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9" name="Group 8">
            <a:extLst>
              <a:ext uri="{FF2B5EF4-FFF2-40B4-BE49-F238E27FC236}">
                <a16:creationId xmlns:a16="http://schemas.microsoft.com/office/drawing/2014/main" id="{4A7FDE54-F46C-F147-B687-56E4A3C0667C}"/>
              </a:ext>
            </a:extLst>
          </p:cNvPr>
          <p:cNvGrpSpPr/>
          <p:nvPr userDrawn="1"/>
        </p:nvGrpSpPr>
        <p:grpSpPr>
          <a:xfrm rot="10800000">
            <a:off x="-1" y="6172202"/>
            <a:ext cx="12192000" cy="685798"/>
            <a:chOff x="152400" y="152400"/>
            <a:chExt cx="12192000" cy="685798"/>
          </a:xfrm>
        </p:grpSpPr>
        <p:sp>
          <p:nvSpPr>
            <p:cNvPr id="10" name="Rectangle 9">
              <a:extLst>
                <a:ext uri="{FF2B5EF4-FFF2-40B4-BE49-F238E27FC236}">
                  <a16:creationId xmlns:a16="http://schemas.microsoft.com/office/drawing/2014/main" id="{CCEB1CEE-E709-DC46-85ED-F923ECE8504B}"/>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9E5F8154-14EF-F446-A9BB-08DFCD885C30}"/>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751208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1B3FD-1552-3B47-801C-99295FC9C6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97F538-1023-9743-9CC4-FC6C06C405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CB240-E218-7C44-96C1-8DA40FBB6D47}"/>
              </a:ext>
            </a:extLst>
          </p:cNvPr>
          <p:cNvSpPr>
            <a:spLocks noGrp="1"/>
          </p:cNvSpPr>
          <p:nvPr>
            <p:ph type="dt" sz="half" idx="10"/>
          </p:nvPr>
        </p:nvSpPr>
        <p:spPr/>
        <p:txBody>
          <a:bodyPr/>
          <a:lstStyle/>
          <a:p>
            <a:fld id="{CC64B357-2AC4-C046-82A6-5DA8AA2D605F}" type="datetimeFigureOut">
              <a:rPr lang="en-US" smtClean="0"/>
              <a:t>12/11/20</a:t>
            </a:fld>
            <a:endParaRPr lang="en-US" dirty="0"/>
          </a:p>
        </p:txBody>
      </p:sp>
      <p:sp>
        <p:nvSpPr>
          <p:cNvPr id="5" name="Footer Placeholder 4">
            <a:extLst>
              <a:ext uri="{FF2B5EF4-FFF2-40B4-BE49-F238E27FC236}">
                <a16:creationId xmlns:a16="http://schemas.microsoft.com/office/drawing/2014/main" id="{2567D643-B57B-0544-8CF1-AF432B8AE4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151F3C-7C25-0244-BBEF-9FA769095882}"/>
              </a:ext>
            </a:extLst>
          </p:cNvPr>
          <p:cNvSpPr>
            <a:spLocks noGrp="1"/>
          </p:cNvSpPr>
          <p:nvPr>
            <p:ph type="sldNum" sz="quarter" idx="12"/>
          </p:nvPr>
        </p:nvSpPr>
        <p:spPr/>
        <p:txBody>
          <a:bodyPr/>
          <a:lstStyle/>
          <a:p>
            <a:fld id="{AEF08E68-4B18-E74A-AF32-3CDBE9CD3847}" type="slidenum">
              <a:rPr lang="en-US" smtClean="0"/>
              <a:t>‹#›</a:t>
            </a:fld>
            <a:endParaRPr lang="en-US" dirty="0"/>
          </a:p>
        </p:txBody>
      </p:sp>
    </p:spTree>
    <p:extLst>
      <p:ext uri="{BB962C8B-B14F-4D97-AF65-F5344CB8AC3E}">
        <p14:creationId xmlns:p14="http://schemas.microsoft.com/office/powerpoint/2010/main" val="294256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99844-EC3D-8044-9C38-E569B234DC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166CCF-3296-F74D-BD06-FDF83B1CF2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C3CF8-6B4A-2E4E-A78A-EF9483389B9F}"/>
              </a:ext>
            </a:extLst>
          </p:cNvPr>
          <p:cNvSpPr>
            <a:spLocks noGrp="1"/>
          </p:cNvSpPr>
          <p:nvPr>
            <p:ph type="dt" sz="half" idx="10"/>
          </p:nvPr>
        </p:nvSpPr>
        <p:spPr/>
        <p:txBody>
          <a:bodyPr/>
          <a:lstStyle/>
          <a:p>
            <a:fld id="{CC64B357-2AC4-C046-82A6-5DA8AA2D605F}" type="datetimeFigureOut">
              <a:rPr lang="en-US" smtClean="0"/>
              <a:t>12/11/20</a:t>
            </a:fld>
            <a:endParaRPr lang="en-US" dirty="0"/>
          </a:p>
        </p:txBody>
      </p:sp>
      <p:sp>
        <p:nvSpPr>
          <p:cNvPr id="5" name="Footer Placeholder 4">
            <a:extLst>
              <a:ext uri="{FF2B5EF4-FFF2-40B4-BE49-F238E27FC236}">
                <a16:creationId xmlns:a16="http://schemas.microsoft.com/office/drawing/2014/main" id="{52D119DA-2F52-9B48-84E9-46926B53C8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4C3F8B-21EB-4A4E-9EA8-20308A9F2E64}"/>
              </a:ext>
            </a:extLst>
          </p:cNvPr>
          <p:cNvSpPr>
            <a:spLocks noGrp="1"/>
          </p:cNvSpPr>
          <p:nvPr>
            <p:ph type="sldNum" sz="quarter" idx="12"/>
          </p:nvPr>
        </p:nvSpPr>
        <p:spPr/>
        <p:txBody>
          <a:bodyPr/>
          <a:lstStyle/>
          <a:p>
            <a:fld id="{AEF08E68-4B18-E74A-AF32-3CDBE9CD3847}" type="slidenum">
              <a:rPr lang="en-US" smtClean="0"/>
              <a:t>‹#›</a:t>
            </a:fld>
            <a:endParaRPr lang="en-US" dirty="0"/>
          </a:p>
        </p:txBody>
      </p:sp>
    </p:spTree>
    <p:extLst>
      <p:ext uri="{BB962C8B-B14F-4D97-AF65-F5344CB8AC3E}">
        <p14:creationId xmlns:p14="http://schemas.microsoft.com/office/powerpoint/2010/main" val="93955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3BC69D1-9883-DD4D-B41F-A079EE29A688}"/>
              </a:ext>
            </a:extLst>
          </p:cNvPr>
          <p:cNvSpPr>
            <a:spLocks noGrp="1"/>
          </p:cNvSpPr>
          <p:nvPr>
            <p:ph type="dt" sz="half" idx="10"/>
          </p:nvPr>
        </p:nvSpPr>
        <p:spPr/>
        <p:txBody>
          <a:bodyPr/>
          <a:lstStyle/>
          <a:p>
            <a:fld id="{CC64B357-2AC4-C046-82A6-5DA8AA2D605F}" type="datetimeFigureOut">
              <a:rPr lang="en-US" smtClean="0"/>
              <a:t>12/11/20</a:t>
            </a:fld>
            <a:endParaRPr lang="en-US" dirty="0"/>
          </a:p>
        </p:txBody>
      </p:sp>
      <p:sp>
        <p:nvSpPr>
          <p:cNvPr id="5" name="Footer Placeholder 4">
            <a:extLst>
              <a:ext uri="{FF2B5EF4-FFF2-40B4-BE49-F238E27FC236}">
                <a16:creationId xmlns:a16="http://schemas.microsoft.com/office/drawing/2014/main" id="{37FB0F4A-0CB7-CE42-A393-39771706ED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C3C90B-8ECD-314F-80F4-2979FC7F0126}"/>
              </a:ext>
            </a:extLst>
          </p:cNvPr>
          <p:cNvSpPr>
            <a:spLocks noGrp="1"/>
          </p:cNvSpPr>
          <p:nvPr>
            <p:ph type="sldNum" sz="quarter" idx="12"/>
          </p:nvPr>
        </p:nvSpPr>
        <p:spPr/>
        <p:txBody>
          <a:bodyPr/>
          <a:lstStyle/>
          <a:p>
            <a:fld id="{AEF08E68-4B18-E74A-AF32-3CDBE9CD3847}" type="slidenum">
              <a:rPr lang="en-US" smtClean="0"/>
              <a:t>‹#›</a:t>
            </a:fld>
            <a:endParaRPr lang="en-US" dirty="0"/>
          </a:p>
        </p:txBody>
      </p:sp>
      <p:sp>
        <p:nvSpPr>
          <p:cNvPr id="8" name="TextBox 7">
            <a:extLst>
              <a:ext uri="{FF2B5EF4-FFF2-40B4-BE49-F238E27FC236}">
                <a16:creationId xmlns:a16="http://schemas.microsoft.com/office/drawing/2014/main" id="{AE5E8CDB-2611-5841-A655-4B30E1BD942A}"/>
              </a:ext>
            </a:extLst>
          </p:cNvPr>
          <p:cNvSpPr txBox="1"/>
          <p:nvPr userDrawn="1"/>
        </p:nvSpPr>
        <p:spPr>
          <a:xfrm>
            <a:off x="2662051" y="1627015"/>
            <a:ext cx="2755557" cy="923330"/>
          </a:xfrm>
          <a:prstGeom prst="rect">
            <a:avLst/>
          </a:prstGeom>
          <a:noFill/>
        </p:spPr>
        <p:txBody>
          <a:bodyPr wrap="square" rtlCol="0">
            <a:spAutoFit/>
          </a:bodyPr>
          <a:lstStyle/>
          <a:p>
            <a:r>
              <a:rPr lang="en-US" dirty="0"/>
              <a:t> </a:t>
            </a:r>
          </a:p>
          <a:p>
            <a:r>
              <a:rPr lang="en-US" dirty="0">
                <a:solidFill>
                  <a:srgbClr val="126E31"/>
                </a:solidFill>
                <a:latin typeface="Times" pitchFamily="2" charset="0"/>
              </a:rPr>
              <a:t> </a:t>
            </a:r>
          </a:p>
          <a:p>
            <a:r>
              <a:rPr lang="en-US" b="1" dirty="0">
                <a:solidFill>
                  <a:srgbClr val="126E31"/>
                </a:solidFill>
              </a:rPr>
              <a:t> </a:t>
            </a:r>
          </a:p>
        </p:txBody>
      </p:sp>
    </p:spTree>
    <p:extLst>
      <p:ext uri="{BB962C8B-B14F-4D97-AF65-F5344CB8AC3E}">
        <p14:creationId xmlns:p14="http://schemas.microsoft.com/office/powerpoint/2010/main" val="352213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1AC9-BE85-9845-9161-6253DB0762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1815D5-419A-244F-92D3-54D0EAE941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D934ED-9FC3-A64B-9B2A-7CDE9D6EC77C}"/>
              </a:ext>
            </a:extLst>
          </p:cNvPr>
          <p:cNvSpPr>
            <a:spLocks noGrp="1"/>
          </p:cNvSpPr>
          <p:nvPr>
            <p:ph type="dt" sz="half" idx="10"/>
          </p:nvPr>
        </p:nvSpPr>
        <p:spPr/>
        <p:txBody>
          <a:bodyPr/>
          <a:lstStyle/>
          <a:p>
            <a:fld id="{CC64B357-2AC4-C046-82A6-5DA8AA2D605F}" type="datetimeFigureOut">
              <a:rPr lang="en-US" smtClean="0"/>
              <a:t>12/11/20</a:t>
            </a:fld>
            <a:endParaRPr lang="en-US" dirty="0"/>
          </a:p>
        </p:txBody>
      </p:sp>
      <p:sp>
        <p:nvSpPr>
          <p:cNvPr id="5" name="Footer Placeholder 4">
            <a:extLst>
              <a:ext uri="{FF2B5EF4-FFF2-40B4-BE49-F238E27FC236}">
                <a16:creationId xmlns:a16="http://schemas.microsoft.com/office/drawing/2014/main" id="{A0FF26B5-F2D1-9B44-882F-5F91845898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93BD9B-518F-5D4A-BB14-96DBFC573B3E}"/>
              </a:ext>
            </a:extLst>
          </p:cNvPr>
          <p:cNvSpPr>
            <a:spLocks noGrp="1"/>
          </p:cNvSpPr>
          <p:nvPr>
            <p:ph type="sldNum" sz="quarter" idx="12"/>
          </p:nvPr>
        </p:nvSpPr>
        <p:spPr/>
        <p:txBody>
          <a:bodyPr/>
          <a:lstStyle/>
          <a:p>
            <a:fld id="{AEF08E68-4B18-E74A-AF32-3CDBE9CD3847}" type="slidenum">
              <a:rPr lang="en-US" smtClean="0"/>
              <a:t>‹#›</a:t>
            </a:fld>
            <a:endParaRPr lang="en-US" dirty="0"/>
          </a:p>
        </p:txBody>
      </p:sp>
    </p:spTree>
    <p:extLst>
      <p:ext uri="{BB962C8B-B14F-4D97-AF65-F5344CB8AC3E}">
        <p14:creationId xmlns:p14="http://schemas.microsoft.com/office/powerpoint/2010/main" val="4152666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E484-270D-2D4B-8B8A-363205769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40EDE5-06BE-464F-8ABF-5AD24ED0AB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AB3168-7524-5C40-B405-7320DD74A2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29EA76-CF02-6A46-A40C-0F70F9515769}"/>
              </a:ext>
            </a:extLst>
          </p:cNvPr>
          <p:cNvSpPr>
            <a:spLocks noGrp="1"/>
          </p:cNvSpPr>
          <p:nvPr>
            <p:ph type="dt" sz="half" idx="10"/>
          </p:nvPr>
        </p:nvSpPr>
        <p:spPr/>
        <p:txBody>
          <a:bodyPr/>
          <a:lstStyle/>
          <a:p>
            <a:fld id="{CC64B357-2AC4-C046-82A6-5DA8AA2D605F}" type="datetimeFigureOut">
              <a:rPr lang="en-US" smtClean="0"/>
              <a:t>12/11/20</a:t>
            </a:fld>
            <a:endParaRPr lang="en-US" dirty="0"/>
          </a:p>
        </p:txBody>
      </p:sp>
      <p:sp>
        <p:nvSpPr>
          <p:cNvPr id="6" name="Footer Placeholder 5">
            <a:extLst>
              <a:ext uri="{FF2B5EF4-FFF2-40B4-BE49-F238E27FC236}">
                <a16:creationId xmlns:a16="http://schemas.microsoft.com/office/drawing/2014/main" id="{04A928A9-0875-5545-928C-159DBFF8D8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BFE71A-A8C7-DA45-AAEE-87671C35AF92}"/>
              </a:ext>
            </a:extLst>
          </p:cNvPr>
          <p:cNvSpPr>
            <a:spLocks noGrp="1"/>
          </p:cNvSpPr>
          <p:nvPr>
            <p:ph type="sldNum" sz="quarter" idx="12"/>
          </p:nvPr>
        </p:nvSpPr>
        <p:spPr/>
        <p:txBody>
          <a:bodyPr/>
          <a:lstStyle/>
          <a:p>
            <a:fld id="{AEF08E68-4B18-E74A-AF32-3CDBE9CD3847}" type="slidenum">
              <a:rPr lang="en-US" smtClean="0"/>
              <a:t>‹#›</a:t>
            </a:fld>
            <a:endParaRPr lang="en-US" dirty="0"/>
          </a:p>
        </p:txBody>
      </p:sp>
    </p:spTree>
    <p:extLst>
      <p:ext uri="{BB962C8B-B14F-4D97-AF65-F5344CB8AC3E}">
        <p14:creationId xmlns:p14="http://schemas.microsoft.com/office/powerpoint/2010/main" val="109809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0F0E-C243-F74C-A498-88319EEC6B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75375A-B9FF-634B-9AC2-A4810D3528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A142C4-2118-9F4D-B356-E163543F01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82069C-50B1-054C-AB21-26DFAA41A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AF249F-193B-854C-9652-990478407A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529E0D-9A4A-2949-82CF-188CC542FED5}"/>
              </a:ext>
            </a:extLst>
          </p:cNvPr>
          <p:cNvSpPr>
            <a:spLocks noGrp="1"/>
          </p:cNvSpPr>
          <p:nvPr>
            <p:ph type="dt" sz="half" idx="10"/>
          </p:nvPr>
        </p:nvSpPr>
        <p:spPr/>
        <p:txBody>
          <a:bodyPr/>
          <a:lstStyle/>
          <a:p>
            <a:fld id="{CC64B357-2AC4-C046-82A6-5DA8AA2D605F}" type="datetimeFigureOut">
              <a:rPr lang="en-US" smtClean="0"/>
              <a:t>12/11/20</a:t>
            </a:fld>
            <a:endParaRPr lang="en-US" dirty="0"/>
          </a:p>
        </p:txBody>
      </p:sp>
      <p:sp>
        <p:nvSpPr>
          <p:cNvPr id="8" name="Footer Placeholder 7">
            <a:extLst>
              <a:ext uri="{FF2B5EF4-FFF2-40B4-BE49-F238E27FC236}">
                <a16:creationId xmlns:a16="http://schemas.microsoft.com/office/drawing/2014/main" id="{BCC2CE19-FB51-3944-A971-66BB5AE3975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C664E14-952E-6D4B-BA50-43B9842E9043}"/>
              </a:ext>
            </a:extLst>
          </p:cNvPr>
          <p:cNvSpPr>
            <a:spLocks noGrp="1"/>
          </p:cNvSpPr>
          <p:nvPr>
            <p:ph type="sldNum" sz="quarter" idx="12"/>
          </p:nvPr>
        </p:nvSpPr>
        <p:spPr/>
        <p:txBody>
          <a:bodyPr/>
          <a:lstStyle/>
          <a:p>
            <a:fld id="{AEF08E68-4B18-E74A-AF32-3CDBE9CD3847}" type="slidenum">
              <a:rPr lang="en-US" smtClean="0"/>
              <a:t>‹#›</a:t>
            </a:fld>
            <a:endParaRPr lang="en-US" dirty="0"/>
          </a:p>
        </p:txBody>
      </p:sp>
    </p:spTree>
    <p:extLst>
      <p:ext uri="{BB962C8B-B14F-4D97-AF65-F5344CB8AC3E}">
        <p14:creationId xmlns:p14="http://schemas.microsoft.com/office/powerpoint/2010/main" val="159320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DEB7-ADDF-8247-8BAF-D10C6490E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E73E33-3407-D342-AD33-3A527481074F}"/>
              </a:ext>
            </a:extLst>
          </p:cNvPr>
          <p:cNvSpPr>
            <a:spLocks noGrp="1"/>
          </p:cNvSpPr>
          <p:nvPr>
            <p:ph type="dt" sz="half" idx="10"/>
          </p:nvPr>
        </p:nvSpPr>
        <p:spPr/>
        <p:txBody>
          <a:bodyPr/>
          <a:lstStyle/>
          <a:p>
            <a:fld id="{CC64B357-2AC4-C046-82A6-5DA8AA2D605F}" type="datetimeFigureOut">
              <a:rPr lang="en-US" smtClean="0"/>
              <a:t>12/11/20</a:t>
            </a:fld>
            <a:endParaRPr lang="en-US" dirty="0"/>
          </a:p>
        </p:txBody>
      </p:sp>
      <p:sp>
        <p:nvSpPr>
          <p:cNvPr id="4" name="Footer Placeholder 3">
            <a:extLst>
              <a:ext uri="{FF2B5EF4-FFF2-40B4-BE49-F238E27FC236}">
                <a16:creationId xmlns:a16="http://schemas.microsoft.com/office/drawing/2014/main" id="{C8F27336-A4AE-CA44-9DE2-A09981120C5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505899A-A934-874C-A5D1-DA27C0E62ECE}"/>
              </a:ext>
            </a:extLst>
          </p:cNvPr>
          <p:cNvSpPr>
            <a:spLocks noGrp="1"/>
          </p:cNvSpPr>
          <p:nvPr>
            <p:ph type="sldNum" sz="quarter" idx="12"/>
          </p:nvPr>
        </p:nvSpPr>
        <p:spPr/>
        <p:txBody>
          <a:bodyPr/>
          <a:lstStyle/>
          <a:p>
            <a:fld id="{AEF08E68-4B18-E74A-AF32-3CDBE9CD3847}" type="slidenum">
              <a:rPr lang="en-US" smtClean="0"/>
              <a:t>‹#›</a:t>
            </a:fld>
            <a:endParaRPr lang="en-US" dirty="0"/>
          </a:p>
        </p:txBody>
      </p:sp>
    </p:spTree>
    <p:extLst>
      <p:ext uri="{BB962C8B-B14F-4D97-AF65-F5344CB8AC3E}">
        <p14:creationId xmlns:p14="http://schemas.microsoft.com/office/powerpoint/2010/main" val="281899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C3251C-21FC-B943-A02D-1C5763309E97}"/>
              </a:ext>
            </a:extLst>
          </p:cNvPr>
          <p:cNvSpPr>
            <a:spLocks noGrp="1"/>
          </p:cNvSpPr>
          <p:nvPr>
            <p:ph type="dt" sz="half" idx="10"/>
          </p:nvPr>
        </p:nvSpPr>
        <p:spPr/>
        <p:txBody>
          <a:bodyPr/>
          <a:lstStyle/>
          <a:p>
            <a:fld id="{CC64B357-2AC4-C046-82A6-5DA8AA2D605F}" type="datetimeFigureOut">
              <a:rPr lang="en-US" smtClean="0"/>
              <a:t>12/11/20</a:t>
            </a:fld>
            <a:endParaRPr lang="en-US" dirty="0"/>
          </a:p>
        </p:txBody>
      </p:sp>
      <p:sp>
        <p:nvSpPr>
          <p:cNvPr id="3" name="Footer Placeholder 2">
            <a:extLst>
              <a:ext uri="{FF2B5EF4-FFF2-40B4-BE49-F238E27FC236}">
                <a16:creationId xmlns:a16="http://schemas.microsoft.com/office/drawing/2014/main" id="{9DCCDDF9-8B03-9448-99D1-F12AA1831EA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909DFB-990E-3146-8BFA-8314AF54E5DE}"/>
              </a:ext>
            </a:extLst>
          </p:cNvPr>
          <p:cNvSpPr>
            <a:spLocks noGrp="1"/>
          </p:cNvSpPr>
          <p:nvPr>
            <p:ph type="sldNum" sz="quarter" idx="12"/>
          </p:nvPr>
        </p:nvSpPr>
        <p:spPr/>
        <p:txBody>
          <a:bodyPr/>
          <a:lstStyle/>
          <a:p>
            <a:fld id="{AEF08E68-4B18-E74A-AF32-3CDBE9CD3847}" type="slidenum">
              <a:rPr lang="en-US" smtClean="0"/>
              <a:t>‹#›</a:t>
            </a:fld>
            <a:endParaRPr lang="en-US" dirty="0"/>
          </a:p>
        </p:txBody>
      </p:sp>
    </p:spTree>
    <p:extLst>
      <p:ext uri="{BB962C8B-B14F-4D97-AF65-F5344CB8AC3E}">
        <p14:creationId xmlns:p14="http://schemas.microsoft.com/office/powerpoint/2010/main" val="65423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B461-E8A7-7547-A455-77E4A1052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08E983-AC3E-4D44-8460-FD54F2E664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D027DF-03FA-7F4E-A9BD-7B26C0A1FC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C5E94-5153-DA4D-8B87-FD0E69D144D4}"/>
              </a:ext>
            </a:extLst>
          </p:cNvPr>
          <p:cNvSpPr>
            <a:spLocks noGrp="1"/>
          </p:cNvSpPr>
          <p:nvPr>
            <p:ph type="dt" sz="half" idx="10"/>
          </p:nvPr>
        </p:nvSpPr>
        <p:spPr/>
        <p:txBody>
          <a:bodyPr/>
          <a:lstStyle/>
          <a:p>
            <a:fld id="{CC64B357-2AC4-C046-82A6-5DA8AA2D605F}" type="datetimeFigureOut">
              <a:rPr lang="en-US" smtClean="0"/>
              <a:t>12/11/20</a:t>
            </a:fld>
            <a:endParaRPr lang="en-US" dirty="0"/>
          </a:p>
        </p:txBody>
      </p:sp>
      <p:sp>
        <p:nvSpPr>
          <p:cNvPr id="6" name="Footer Placeholder 5">
            <a:extLst>
              <a:ext uri="{FF2B5EF4-FFF2-40B4-BE49-F238E27FC236}">
                <a16:creationId xmlns:a16="http://schemas.microsoft.com/office/drawing/2014/main" id="{3CD0E45B-9756-684C-B8C1-2623244392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0DE9D2-680F-E941-A8E7-07BE6A2F3028}"/>
              </a:ext>
            </a:extLst>
          </p:cNvPr>
          <p:cNvSpPr>
            <a:spLocks noGrp="1"/>
          </p:cNvSpPr>
          <p:nvPr>
            <p:ph type="sldNum" sz="quarter" idx="12"/>
          </p:nvPr>
        </p:nvSpPr>
        <p:spPr/>
        <p:txBody>
          <a:bodyPr/>
          <a:lstStyle/>
          <a:p>
            <a:fld id="{AEF08E68-4B18-E74A-AF32-3CDBE9CD3847}" type="slidenum">
              <a:rPr lang="en-US" smtClean="0"/>
              <a:t>‹#›</a:t>
            </a:fld>
            <a:endParaRPr lang="en-US" dirty="0"/>
          </a:p>
        </p:txBody>
      </p:sp>
    </p:spTree>
    <p:extLst>
      <p:ext uri="{BB962C8B-B14F-4D97-AF65-F5344CB8AC3E}">
        <p14:creationId xmlns:p14="http://schemas.microsoft.com/office/powerpoint/2010/main" val="175917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1AC5-972B-A94A-A4A3-8C48D3800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DFEF1C-3D30-FE45-8CBF-55591EA4E4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69EEECA-667E-8F45-81CE-21FF00620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496AD3-3C10-144B-8B13-1D8ED6894CA0}"/>
              </a:ext>
            </a:extLst>
          </p:cNvPr>
          <p:cNvSpPr>
            <a:spLocks noGrp="1"/>
          </p:cNvSpPr>
          <p:nvPr>
            <p:ph type="dt" sz="half" idx="10"/>
          </p:nvPr>
        </p:nvSpPr>
        <p:spPr/>
        <p:txBody>
          <a:bodyPr/>
          <a:lstStyle/>
          <a:p>
            <a:fld id="{CC64B357-2AC4-C046-82A6-5DA8AA2D605F}" type="datetimeFigureOut">
              <a:rPr lang="en-US" smtClean="0"/>
              <a:t>12/11/20</a:t>
            </a:fld>
            <a:endParaRPr lang="en-US" dirty="0"/>
          </a:p>
        </p:txBody>
      </p:sp>
      <p:sp>
        <p:nvSpPr>
          <p:cNvPr id="6" name="Footer Placeholder 5">
            <a:extLst>
              <a:ext uri="{FF2B5EF4-FFF2-40B4-BE49-F238E27FC236}">
                <a16:creationId xmlns:a16="http://schemas.microsoft.com/office/drawing/2014/main" id="{85CCE3F4-4C74-9040-AE31-9CBFCBEFAA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E8CE10-5EC8-1F42-9A7B-E467CDBAA696}"/>
              </a:ext>
            </a:extLst>
          </p:cNvPr>
          <p:cNvSpPr>
            <a:spLocks noGrp="1"/>
          </p:cNvSpPr>
          <p:nvPr>
            <p:ph type="sldNum" sz="quarter" idx="12"/>
          </p:nvPr>
        </p:nvSpPr>
        <p:spPr/>
        <p:txBody>
          <a:bodyPr/>
          <a:lstStyle/>
          <a:p>
            <a:fld id="{AEF08E68-4B18-E74A-AF32-3CDBE9CD3847}" type="slidenum">
              <a:rPr lang="en-US" smtClean="0"/>
              <a:t>‹#›</a:t>
            </a:fld>
            <a:endParaRPr lang="en-US" dirty="0"/>
          </a:p>
        </p:txBody>
      </p:sp>
    </p:spTree>
    <p:extLst>
      <p:ext uri="{BB962C8B-B14F-4D97-AF65-F5344CB8AC3E}">
        <p14:creationId xmlns:p14="http://schemas.microsoft.com/office/powerpoint/2010/main" val="262179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172A-C035-3243-80DA-BB9269D42E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DCAE5D-88F2-854F-9F3D-F198ED5E9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D9C62-2159-1F45-AFFD-DB5A1E1987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4B357-2AC4-C046-82A6-5DA8AA2D605F}" type="datetimeFigureOut">
              <a:rPr lang="en-US" smtClean="0"/>
              <a:t>12/11/20</a:t>
            </a:fld>
            <a:endParaRPr lang="en-US" dirty="0"/>
          </a:p>
        </p:txBody>
      </p:sp>
      <p:sp>
        <p:nvSpPr>
          <p:cNvPr id="5" name="Footer Placeholder 4">
            <a:extLst>
              <a:ext uri="{FF2B5EF4-FFF2-40B4-BE49-F238E27FC236}">
                <a16:creationId xmlns:a16="http://schemas.microsoft.com/office/drawing/2014/main" id="{96233A1A-F05A-0E46-8503-868633321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26F5666-4673-A749-8861-7D086D4B2B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08E68-4B18-E74A-AF32-3CDBE9CD3847}" type="slidenum">
              <a:rPr lang="en-US" smtClean="0"/>
              <a:t>‹#›</a:t>
            </a:fld>
            <a:endParaRPr lang="en-US" dirty="0"/>
          </a:p>
        </p:txBody>
      </p:sp>
      <p:sp>
        <p:nvSpPr>
          <p:cNvPr id="7" name="Rectangle 6">
            <a:extLst>
              <a:ext uri="{FF2B5EF4-FFF2-40B4-BE49-F238E27FC236}">
                <a16:creationId xmlns:a16="http://schemas.microsoft.com/office/drawing/2014/main" id="{507C736B-30F5-6A42-A517-98400D713E0F}"/>
              </a:ext>
            </a:extLst>
          </p:cNvPr>
          <p:cNvSpPr/>
          <p:nvPr userDrawn="1"/>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2D30A15D-6319-0040-8BCF-454119C070AE}"/>
              </a:ext>
            </a:extLst>
          </p:cNvPr>
          <p:cNvCxnSpPr/>
          <p:nvPr userDrawn="1"/>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9" name="Group 8">
            <a:extLst>
              <a:ext uri="{FF2B5EF4-FFF2-40B4-BE49-F238E27FC236}">
                <a16:creationId xmlns:a16="http://schemas.microsoft.com/office/drawing/2014/main" id="{3610CD8A-C94A-8E42-B111-BB98DF48888B}"/>
              </a:ext>
            </a:extLst>
          </p:cNvPr>
          <p:cNvGrpSpPr/>
          <p:nvPr userDrawn="1"/>
        </p:nvGrpSpPr>
        <p:grpSpPr>
          <a:xfrm rot="10800000">
            <a:off x="-1" y="6172202"/>
            <a:ext cx="12192000" cy="685798"/>
            <a:chOff x="152400" y="152400"/>
            <a:chExt cx="12192000" cy="685798"/>
          </a:xfrm>
        </p:grpSpPr>
        <p:sp>
          <p:nvSpPr>
            <p:cNvPr id="10" name="Rectangle 9">
              <a:extLst>
                <a:ext uri="{FF2B5EF4-FFF2-40B4-BE49-F238E27FC236}">
                  <a16:creationId xmlns:a16="http://schemas.microsoft.com/office/drawing/2014/main" id="{B617DBCA-678F-CD48-8242-20D3A49DF796}"/>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41452386-67E0-364E-BA4D-9A70C1145033}"/>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238320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tiff"/></Relationships>
</file>

<file path=ppt/slides/_rels/slide24.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2.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tiff"/><Relationship Id="rId2" Type="http://schemas.openxmlformats.org/officeDocument/2006/relationships/image" Target="../media/image56.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tif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tif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image" Target="../media/image6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4.tif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tif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tif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tif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tif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tif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tif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image" Target="../media/image71.tif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3.tif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6.tiff"/><Relationship Id="rId2" Type="http://schemas.openxmlformats.org/officeDocument/2006/relationships/image" Target="../media/image75.tif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7.tif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0"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a16="http://schemas.microsoft.com/office/drawing/2014/main" id="{A9B9D921-4AC1-E048-AA62-9736491B04CE}"/>
              </a:ext>
            </a:extLst>
          </p:cNvPr>
          <p:cNvPicPr>
            <a:picLocks noChangeAspect="1"/>
          </p:cNvPicPr>
          <p:nvPr/>
        </p:nvPicPr>
        <p:blipFill>
          <a:blip r:embed="rId2"/>
          <a:stretch>
            <a:fillRect/>
          </a:stretch>
        </p:blipFill>
        <p:spPr>
          <a:xfrm>
            <a:off x="2226248" y="891969"/>
            <a:ext cx="7739503" cy="1162455"/>
          </a:xfrm>
          <a:prstGeom prst="rect">
            <a:avLst/>
          </a:prstGeom>
        </p:spPr>
      </p:pic>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E8E73F0F-1CE1-A047-9685-D429161BBD3F}"/>
              </a:ext>
            </a:extLst>
          </p:cNvPr>
          <p:cNvSpPr txBox="1"/>
          <p:nvPr/>
        </p:nvSpPr>
        <p:spPr>
          <a:xfrm>
            <a:off x="2390021" y="5050020"/>
            <a:ext cx="7444203" cy="923330"/>
          </a:xfrm>
          <a:prstGeom prst="rect">
            <a:avLst/>
          </a:prstGeom>
          <a:noFill/>
        </p:spPr>
        <p:txBody>
          <a:bodyPr wrap="square" rtlCol="0">
            <a:spAutoFit/>
          </a:bodyPr>
          <a:lstStyle/>
          <a:p>
            <a:pPr algn="ctr"/>
            <a:r>
              <a:rPr lang="en-US" dirty="0">
                <a:latin typeface="Georgia" panose="02040502050405020303" pitchFamily="18" charset="0"/>
              </a:rPr>
              <a:t>Dr. Glenda Glover, International President &amp; CEO</a:t>
            </a:r>
          </a:p>
          <a:p>
            <a:pPr algn="ctr"/>
            <a:r>
              <a:rPr lang="en-US" dirty="0">
                <a:latin typeface="Georgia" panose="02040502050405020303" pitchFamily="18" charset="0"/>
              </a:rPr>
              <a:t>Mary B. Conner, Chairman            Kathy A. Walker Steele, Co-Chairman</a:t>
            </a:r>
          </a:p>
          <a:p>
            <a:pPr algn="ctr"/>
            <a:r>
              <a:rPr lang="en-US" b="1" dirty="0">
                <a:solidFill>
                  <a:srgbClr val="126E31"/>
                </a:solidFill>
                <a:latin typeface="Georgia" panose="02040502050405020303" pitchFamily="18" charset="0"/>
              </a:rPr>
              <a:t>International Chapter Basileus Certification Committee</a:t>
            </a:r>
          </a:p>
        </p:txBody>
      </p:sp>
      <p:sp>
        <p:nvSpPr>
          <p:cNvPr id="13" name="TextBox 12">
            <a:extLst>
              <a:ext uri="{FF2B5EF4-FFF2-40B4-BE49-F238E27FC236}">
                <a16:creationId xmlns:a16="http://schemas.microsoft.com/office/drawing/2014/main" id="{0DA78A17-B76D-5E44-B327-7BC9BBECD6BC}"/>
              </a:ext>
            </a:extLst>
          </p:cNvPr>
          <p:cNvSpPr txBox="1"/>
          <p:nvPr/>
        </p:nvSpPr>
        <p:spPr>
          <a:xfrm>
            <a:off x="1098847" y="2495253"/>
            <a:ext cx="9983133" cy="2308324"/>
          </a:xfrm>
          <a:prstGeom prst="rect">
            <a:avLst/>
          </a:prstGeom>
          <a:noFill/>
        </p:spPr>
        <p:txBody>
          <a:bodyPr wrap="square" rtlCol="0">
            <a:spAutoFit/>
          </a:bodyPr>
          <a:lstStyle/>
          <a:p>
            <a:pPr algn="ctr"/>
            <a:r>
              <a:rPr lang="en-US" sz="3600" dirty="0">
                <a:solidFill>
                  <a:srgbClr val="126E31"/>
                </a:solidFill>
                <a:latin typeface="Georgia" panose="02040502050405020303" pitchFamily="18" charset="0"/>
                <a:ea typeface="Noteworthy Light" panose="02000400000000000000" pitchFamily="2" charset="77"/>
              </a:rPr>
              <a:t>International Directorate Structure</a:t>
            </a:r>
          </a:p>
          <a:p>
            <a:pPr algn="ctr"/>
            <a:r>
              <a:rPr lang="en-US" sz="3600" dirty="0">
                <a:solidFill>
                  <a:srgbClr val="126E31"/>
                </a:solidFill>
                <a:latin typeface="Georgia" panose="02040502050405020303" pitchFamily="18" charset="0"/>
                <a:ea typeface="Noteworthy Light" panose="02000400000000000000" pitchFamily="2" charset="77"/>
              </a:rPr>
              <a:t>Roles and Responsibilities</a:t>
            </a:r>
          </a:p>
          <a:p>
            <a:pPr algn="ctr"/>
            <a:r>
              <a:rPr lang="en-US" sz="3600" dirty="0">
                <a:solidFill>
                  <a:srgbClr val="126E31"/>
                </a:solidFill>
                <a:latin typeface="Georgia" panose="02040502050405020303" pitchFamily="18" charset="0"/>
                <a:ea typeface="Noteworthy Light" panose="02000400000000000000" pitchFamily="2" charset="77"/>
              </a:rPr>
              <a:t>&amp;</a:t>
            </a:r>
          </a:p>
          <a:p>
            <a:pPr algn="ctr"/>
            <a:r>
              <a:rPr lang="en-US" sz="3600" dirty="0">
                <a:solidFill>
                  <a:srgbClr val="126E31"/>
                </a:solidFill>
                <a:latin typeface="Georgia" panose="02040502050405020303" pitchFamily="18" charset="0"/>
                <a:ea typeface="Noteworthy Light" panose="02000400000000000000" pitchFamily="2" charset="77"/>
              </a:rPr>
              <a:t>International Committees and Chairmen</a:t>
            </a:r>
          </a:p>
        </p:txBody>
      </p:sp>
    </p:spTree>
    <p:extLst>
      <p:ext uri="{BB962C8B-B14F-4D97-AF65-F5344CB8AC3E}">
        <p14:creationId xmlns:p14="http://schemas.microsoft.com/office/powerpoint/2010/main" val="36294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1777901"/>
            <a:ext cx="4808561" cy="2769989"/>
          </a:xfrm>
          <a:prstGeom prst="rect">
            <a:avLst/>
          </a:prstGeom>
          <a:noFill/>
        </p:spPr>
        <p:txBody>
          <a:bodyPr wrap="square" rtlCol="0">
            <a:spAutoFit/>
          </a:bodyPr>
          <a:lstStyle/>
          <a:p>
            <a:r>
              <a:rPr lang="en-US" sz="2400" b="1" dirty="0">
                <a:solidFill>
                  <a:srgbClr val="126E31"/>
                </a:solidFill>
                <a:latin typeface="Georgia" panose="02040502050405020303" pitchFamily="18" charset="0"/>
              </a:rPr>
              <a:t>UNDERGRADUATE MEMBER-AT-LARGE</a:t>
            </a:r>
          </a:p>
          <a:p>
            <a:r>
              <a:rPr lang="en-US" i="1" dirty="0">
                <a:latin typeface="Georgia" panose="02040502050405020303" pitchFamily="18" charset="0"/>
              </a:rPr>
              <a:t>It shall be the duty of each Undergraduate Member-At-Large to serve as a member of the Undergraduate Activities Committee and to assist the Second Supreme Anti-Basileus in designing, developing, coordinating and promoting the Alpha Kappa Alpha Program among undergraduate chapters. </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44795" y="3285601"/>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Alysse Guerrier</a:t>
            </a:r>
          </a:p>
          <a:p>
            <a:r>
              <a:rPr lang="en-US" dirty="0">
                <a:solidFill>
                  <a:srgbClr val="126E31"/>
                </a:solidFill>
                <a:latin typeface="Georgia" panose="02040502050405020303" pitchFamily="18" charset="0"/>
              </a:rPr>
              <a:t>Eta Iota </a:t>
            </a:r>
          </a:p>
          <a:p>
            <a:r>
              <a:rPr lang="en-US" dirty="0">
                <a:solidFill>
                  <a:srgbClr val="126E31"/>
                </a:solidFill>
                <a:latin typeface="Georgia" panose="02040502050405020303" pitchFamily="18" charset="0"/>
              </a:rPr>
              <a:t>Columbus, GA</a:t>
            </a: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3"/>
          <a:srcRect/>
          <a:stretch/>
        </p:blipFill>
        <p:spPr>
          <a:xfrm>
            <a:off x="1028700" y="2247900"/>
            <a:ext cx="1409351" cy="1828800"/>
          </a:xfrm>
          <a:prstGeom prst="rect">
            <a:avLst/>
          </a:prstGeom>
        </p:spPr>
      </p:pic>
    </p:spTree>
    <p:extLst>
      <p:ext uri="{BB962C8B-B14F-4D97-AF65-F5344CB8AC3E}">
        <p14:creationId xmlns:p14="http://schemas.microsoft.com/office/powerpoint/2010/main" val="72715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1777305"/>
            <a:ext cx="4808561" cy="2769989"/>
          </a:xfrm>
          <a:prstGeom prst="rect">
            <a:avLst/>
          </a:prstGeom>
          <a:noFill/>
        </p:spPr>
        <p:txBody>
          <a:bodyPr wrap="square" rtlCol="0">
            <a:spAutoFit/>
          </a:bodyPr>
          <a:lstStyle/>
          <a:p>
            <a:r>
              <a:rPr lang="en-US" sz="2400" b="1" dirty="0">
                <a:solidFill>
                  <a:srgbClr val="126E31"/>
                </a:solidFill>
                <a:latin typeface="Georgia" panose="02040502050405020303" pitchFamily="18" charset="0"/>
              </a:rPr>
              <a:t>UNDERGRADUATE MEMBER-AT-LARGE</a:t>
            </a:r>
          </a:p>
          <a:p>
            <a:r>
              <a:rPr lang="en-US" i="1" dirty="0">
                <a:latin typeface="Georgia" panose="02040502050405020303" pitchFamily="18" charset="0"/>
              </a:rPr>
              <a:t>It shall be the duty of each Undergraduate Member-At-Large to serve as a member of the Undergraduate Activities Committee and to assist the Second Supreme Anti-Basileus in designing, developing, coordinating and promoting the Alpha Kappa Alpha Program among undergraduate chapters. </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44795" y="3240446"/>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Jasmine Williams</a:t>
            </a:r>
          </a:p>
          <a:p>
            <a:r>
              <a:rPr lang="en-US" dirty="0">
                <a:solidFill>
                  <a:srgbClr val="126E31"/>
                </a:solidFill>
              </a:rPr>
              <a:t>Beta Eta </a:t>
            </a:r>
          </a:p>
          <a:p>
            <a:r>
              <a:rPr lang="en-US" dirty="0">
                <a:solidFill>
                  <a:srgbClr val="126E31"/>
                </a:solidFill>
              </a:rPr>
              <a:t>Ann Arbor, MI</a:t>
            </a:r>
            <a:endParaRPr lang="en-US" dirty="0">
              <a:solidFill>
                <a:srgbClr val="126E31"/>
              </a:solidFill>
              <a:latin typeface="Georgia" panose="02040502050405020303" pitchFamily="18" charset="0"/>
            </a:endParaRP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3"/>
          <a:srcRect/>
          <a:stretch/>
        </p:blipFill>
        <p:spPr>
          <a:xfrm>
            <a:off x="1050623" y="2247900"/>
            <a:ext cx="1365504" cy="1828800"/>
          </a:xfrm>
          <a:prstGeom prst="rect">
            <a:avLst/>
          </a:prstGeom>
        </p:spPr>
      </p:pic>
    </p:spTree>
    <p:extLst>
      <p:ext uri="{BB962C8B-B14F-4D97-AF65-F5344CB8AC3E}">
        <p14:creationId xmlns:p14="http://schemas.microsoft.com/office/powerpoint/2010/main" val="218596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1223307"/>
            <a:ext cx="4808561" cy="3877985"/>
          </a:xfrm>
          <a:prstGeom prst="rect">
            <a:avLst/>
          </a:prstGeom>
          <a:noFill/>
        </p:spPr>
        <p:txBody>
          <a:bodyPr wrap="square" rtlCol="0">
            <a:spAutoFit/>
          </a:bodyPr>
          <a:lstStyle/>
          <a:p>
            <a:r>
              <a:rPr lang="en-US" sz="2400" b="1" dirty="0">
                <a:solidFill>
                  <a:srgbClr val="126E31"/>
                </a:solidFill>
                <a:latin typeface="Georgia" panose="02040502050405020303" pitchFamily="18" charset="0"/>
              </a:rPr>
              <a:t>NORTH ATLANTIC</a:t>
            </a:r>
          </a:p>
          <a:p>
            <a:r>
              <a:rPr lang="en-US" sz="2400" b="1" dirty="0">
                <a:solidFill>
                  <a:srgbClr val="126E31"/>
                </a:solidFill>
                <a:latin typeface="Georgia" panose="02040502050405020303" pitchFamily="18" charset="0"/>
              </a:rPr>
              <a:t>REGIONAL DIRECTOR</a:t>
            </a:r>
          </a:p>
          <a:p>
            <a:r>
              <a:rPr lang="en-US" i="1" dirty="0">
                <a:latin typeface="Georgia" panose="02040502050405020303" pitchFamily="18" charset="0"/>
              </a:rPr>
              <a:t>It shall be her duty to exercise general supervision over the chapters of the North Atlantic Region.  She shall have the power to address problems in her region.  She shall notify chapters when candidates have been approved for the Membership Intake process.  She shall preside over the Regional Conferences and other regional meetings, e.g. Cluster Meetings, Retreats and Roundups.  She shall have responsibility for the establishment of chapters in the region. </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44795" y="3162300"/>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Mary Lamar Bentley</a:t>
            </a:r>
          </a:p>
          <a:p>
            <a:r>
              <a:rPr lang="en-US" dirty="0">
                <a:solidFill>
                  <a:srgbClr val="126E31"/>
                </a:solidFill>
              </a:rPr>
              <a:t>Omicron Xi Omega </a:t>
            </a:r>
          </a:p>
          <a:p>
            <a:r>
              <a:rPr lang="en-US" dirty="0">
                <a:solidFill>
                  <a:srgbClr val="126E31"/>
                </a:solidFill>
              </a:rPr>
              <a:t>Newark, NJ</a:t>
            </a:r>
            <a:endParaRPr lang="en-US" dirty="0">
              <a:solidFill>
                <a:srgbClr val="126E31"/>
              </a:solidFill>
              <a:latin typeface="Georgia" panose="02040502050405020303" pitchFamily="18" charset="0"/>
            </a:endParaRP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3"/>
          <a:srcRect/>
          <a:stretch/>
        </p:blipFill>
        <p:spPr>
          <a:xfrm>
            <a:off x="1050623" y="2308860"/>
            <a:ext cx="1365504" cy="1706880"/>
          </a:xfrm>
          <a:prstGeom prst="rect">
            <a:avLst/>
          </a:prstGeom>
        </p:spPr>
      </p:pic>
    </p:spTree>
    <p:extLst>
      <p:ext uri="{BB962C8B-B14F-4D97-AF65-F5344CB8AC3E}">
        <p14:creationId xmlns:p14="http://schemas.microsoft.com/office/powerpoint/2010/main" val="61354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1223307"/>
            <a:ext cx="4808561" cy="3877985"/>
          </a:xfrm>
          <a:prstGeom prst="rect">
            <a:avLst/>
          </a:prstGeom>
          <a:noFill/>
        </p:spPr>
        <p:txBody>
          <a:bodyPr wrap="square" rtlCol="0">
            <a:spAutoFit/>
          </a:bodyPr>
          <a:lstStyle/>
          <a:p>
            <a:r>
              <a:rPr lang="en-US" sz="2400" b="1" dirty="0">
                <a:solidFill>
                  <a:srgbClr val="126E31"/>
                </a:solidFill>
                <a:latin typeface="Georgia" panose="02040502050405020303" pitchFamily="18" charset="0"/>
              </a:rPr>
              <a:t>MID ATLANTIC</a:t>
            </a:r>
          </a:p>
          <a:p>
            <a:r>
              <a:rPr lang="en-US" sz="2400" b="1" dirty="0">
                <a:solidFill>
                  <a:srgbClr val="126E31"/>
                </a:solidFill>
                <a:latin typeface="Georgia" panose="02040502050405020303" pitchFamily="18" charset="0"/>
              </a:rPr>
              <a:t>REGIONAL DIRECTOR</a:t>
            </a:r>
          </a:p>
          <a:p>
            <a:r>
              <a:rPr lang="en-US" i="1" dirty="0">
                <a:latin typeface="Georgia" panose="02040502050405020303" pitchFamily="18" charset="0"/>
              </a:rPr>
              <a:t>It shall be her duty to exercise general supervision over the chapters of the Mid Atlantic Region.  She shall have the power to address problems in her region.  She shall notify chapters when candidates have been approved for the Membership Intake process.  She shall preside over the Regional Conferences and other regional meetings, e.g. Cluster Meetings, Retreats and Roundups.  She shall have responsibility for the establishment of chapters in the region. </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44795" y="3162300"/>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Jennifer King Congleton</a:t>
            </a:r>
          </a:p>
          <a:p>
            <a:r>
              <a:rPr lang="en-US" dirty="0">
                <a:solidFill>
                  <a:srgbClr val="126E31"/>
                </a:solidFill>
              </a:rPr>
              <a:t>Iota Kappa Omega</a:t>
            </a:r>
          </a:p>
          <a:p>
            <a:r>
              <a:rPr lang="en-US" dirty="0">
                <a:solidFill>
                  <a:srgbClr val="126E31"/>
                </a:solidFill>
              </a:rPr>
              <a:t>Winterville, NC</a:t>
            </a:r>
            <a:endParaRPr lang="en-US" dirty="0">
              <a:solidFill>
                <a:srgbClr val="126E31"/>
              </a:solidFill>
              <a:latin typeface="Georgia" panose="02040502050405020303" pitchFamily="18" charset="0"/>
            </a:endParaRP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3"/>
          <a:srcRect/>
          <a:stretch/>
        </p:blipFill>
        <p:spPr>
          <a:xfrm>
            <a:off x="1028700" y="2308860"/>
            <a:ext cx="1307397" cy="1828800"/>
          </a:xfrm>
          <a:prstGeom prst="rect">
            <a:avLst/>
          </a:prstGeom>
        </p:spPr>
      </p:pic>
    </p:spTree>
    <p:extLst>
      <p:ext uri="{BB962C8B-B14F-4D97-AF65-F5344CB8AC3E}">
        <p14:creationId xmlns:p14="http://schemas.microsoft.com/office/powerpoint/2010/main" val="142315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1223307"/>
            <a:ext cx="4808561" cy="3877985"/>
          </a:xfrm>
          <a:prstGeom prst="rect">
            <a:avLst/>
          </a:prstGeom>
          <a:noFill/>
        </p:spPr>
        <p:txBody>
          <a:bodyPr wrap="square" rtlCol="0">
            <a:spAutoFit/>
          </a:bodyPr>
          <a:lstStyle/>
          <a:p>
            <a:r>
              <a:rPr lang="en-US" sz="2400" b="1" dirty="0">
                <a:solidFill>
                  <a:srgbClr val="126E31"/>
                </a:solidFill>
                <a:latin typeface="Georgia" panose="02040502050405020303" pitchFamily="18" charset="0"/>
              </a:rPr>
              <a:t>SOUTH ATLANTIC</a:t>
            </a:r>
          </a:p>
          <a:p>
            <a:r>
              <a:rPr lang="en-US" sz="2400" b="1" dirty="0">
                <a:solidFill>
                  <a:srgbClr val="126E31"/>
                </a:solidFill>
                <a:latin typeface="Georgia" panose="02040502050405020303" pitchFamily="18" charset="0"/>
              </a:rPr>
              <a:t>REGIONAL DIRECTOR</a:t>
            </a:r>
          </a:p>
          <a:p>
            <a:r>
              <a:rPr lang="en-US" i="1" dirty="0">
                <a:latin typeface="Georgia" panose="02040502050405020303" pitchFamily="18" charset="0"/>
              </a:rPr>
              <a:t>It shall be her duty to exercise general supervision over the chapters of the South Atlantic Region.  She shall have the power to address problems in her region.  She shall notify chapters when candidates have been approved for the Membership Intake process.  She shall preside over the Regional Conferences and other regional meetings, e.g. Cluster Meetings, Retreats and Roundups.  She shall have responsibility for the establishment of chapters in the region. </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44795" y="3162300"/>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Carolyn Randolph</a:t>
            </a:r>
          </a:p>
          <a:p>
            <a:r>
              <a:rPr lang="en-US" dirty="0">
                <a:solidFill>
                  <a:srgbClr val="126E31"/>
                </a:solidFill>
              </a:rPr>
              <a:t>Gamma Tau Omega</a:t>
            </a:r>
          </a:p>
          <a:p>
            <a:r>
              <a:rPr lang="en-US" dirty="0">
                <a:solidFill>
                  <a:srgbClr val="126E31"/>
                </a:solidFill>
              </a:rPr>
              <a:t>Midland, GA</a:t>
            </a:r>
            <a:endParaRPr lang="en-US" dirty="0">
              <a:solidFill>
                <a:srgbClr val="126E31"/>
              </a:solidFill>
              <a:latin typeface="Georgia" panose="02040502050405020303" pitchFamily="18" charset="0"/>
            </a:endParaRP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3"/>
          <a:srcRect/>
          <a:stretch/>
        </p:blipFill>
        <p:spPr>
          <a:xfrm>
            <a:off x="1028699" y="2345177"/>
            <a:ext cx="1463040" cy="1828800"/>
          </a:xfrm>
          <a:prstGeom prst="rect">
            <a:avLst/>
          </a:prstGeom>
        </p:spPr>
      </p:pic>
    </p:spTree>
    <p:extLst>
      <p:ext uri="{BB962C8B-B14F-4D97-AF65-F5344CB8AC3E}">
        <p14:creationId xmlns:p14="http://schemas.microsoft.com/office/powerpoint/2010/main" val="345620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1223307"/>
            <a:ext cx="4808561" cy="3877985"/>
          </a:xfrm>
          <a:prstGeom prst="rect">
            <a:avLst/>
          </a:prstGeom>
          <a:noFill/>
        </p:spPr>
        <p:txBody>
          <a:bodyPr wrap="square" rtlCol="0">
            <a:spAutoFit/>
          </a:bodyPr>
          <a:lstStyle/>
          <a:p>
            <a:r>
              <a:rPr lang="en-US" sz="2400" b="1" dirty="0">
                <a:solidFill>
                  <a:srgbClr val="126E31"/>
                </a:solidFill>
                <a:latin typeface="Georgia" panose="02040502050405020303" pitchFamily="18" charset="0"/>
              </a:rPr>
              <a:t>GREAT LAKES</a:t>
            </a:r>
          </a:p>
          <a:p>
            <a:r>
              <a:rPr lang="en-US" sz="2400" b="1" dirty="0">
                <a:solidFill>
                  <a:srgbClr val="126E31"/>
                </a:solidFill>
                <a:latin typeface="Georgia" panose="02040502050405020303" pitchFamily="18" charset="0"/>
              </a:rPr>
              <a:t>REGIONAL DIRECTOR</a:t>
            </a:r>
          </a:p>
          <a:p>
            <a:r>
              <a:rPr lang="en-US" i="1" dirty="0">
                <a:latin typeface="Georgia" panose="02040502050405020303" pitchFamily="18" charset="0"/>
              </a:rPr>
              <a:t>It shall be her duty to exercise general supervision over the chapters of the Great Lakes Region.  She shall have the power to address problems in her region.  She shall notify chapters when candidates have been approved for the Membership Intake process.  She shall preside over the Regional Conferences and other regional meetings, e.g. Cluster Meetings, Retreats and Roundups.  She shall have responsibility for the establishment of chapters in the region. </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44795" y="3394528"/>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Carrie Clark</a:t>
            </a:r>
          </a:p>
          <a:p>
            <a:r>
              <a:rPr lang="en-US" dirty="0">
                <a:solidFill>
                  <a:srgbClr val="126E31"/>
                </a:solidFill>
              </a:rPr>
              <a:t>Lambda Pi Omega</a:t>
            </a:r>
          </a:p>
          <a:p>
            <a:r>
              <a:rPr lang="en-US" dirty="0">
                <a:solidFill>
                  <a:srgbClr val="126E31"/>
                </a:solidFill>
              </a:rPr>
              <a:t>Rochester Hills, MI</a:t>
            </a:r>
            <a:endParaRPr lang="en-US" dirty="0">
              <a:solidFill>
                <a:srgbClr val="126E31"/>
              </a:solidFill>
              <a:latin typeface="Georgia" panose="02040502050405020303" pitchFamily="18" charset="0"/>
            </a:endParaRP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3"/>
          <a:srcRect/>
          <a:stretch/>
        </p:blipFill>
        <p:spPr>
          <a:xfrm>
            <a:off x="1032166" y="2345177"/>
            <a:ext cx="1456106" cy="1828800"/>
          </a:xfrm>
          <a:prstGeom prst="rect">
            <a:avLst/>
          </a:prstGeom>
        </p:spPr>
      </p:pic>
    </p:spTree>
    <p:extLst>
      <p:ext uri="{BB962C8B-B14F-4D97-AF65-F5344CB8AC3E}">
        <p14:creationId xmlns:p14="http://schemas.microsoft.com/office/powerpoint/2010/main" val="600023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1223307"/>
            <a:ext cx="4808561" cy="3877985"/>
          </a:xfrm>
          <a:prstGeom prst="rect">
            <a:avLst/>
          </a:prstGeom>
          <a:noFill/>
        </p:spPr>
        <p:txBody>
          <a:bodyPr wrap="square" rtlCol="0">
            <a:spAutoFit/>
          </a:bodyPr>
          <a:lstStyle/>
          <a:p>
            <a:r>
              <a:rPr lang="en-US" sz="2400" b="1" dirty="0">
                <a:solidFill>
                  <a:srgbClr val="126E31"/>
                </a:solidFill>
                <a:latin typeface="Georgia" panose="02040502050405020303" pitchFamily="18" charset="0"/>
              </a:rPr>
              <a:t>SOUTH EASTERN</a:t>
            </a:r>
          </a:p>
          <a:p>
            <a:r>
              <a:rPr lang="en-US" sz="2400" b="1" dirty="0">
                <a:solidFill>
                  <a:srgbClr val="126E31"/>
                </a:solidFill>
                <a:latin typeface="Georgia" panose="02040502050405020303" pitchFamily="18" charset="0"/>
              </a:rPr>
              <a:t>REGIONAL DIRECTOR</a:t>
            </a:r>
          </a:p>
          <a:p>
            <a:r>
              <a:rPr lang="en-US" i="1" dirty="0">
                <a:latin typeface="Georgia" panose="02040502050405020303" pitchFamily="18" charset="0"/>
              </a:rPr>
              <a:t>It shall be her duty to exercise general supervision over the chapters of the South Eastern Region.  She shall have the power to address problems in her region.  She shall notify chapters when candidates have been approved for the Membership Intake process.  She shall preside over the Regional Conferences and other regional meetings, e.g. Cluster Meetings, Retreats and Roundups.  She shall have responsibility for the establishment of chapters in the region. </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44795" y="3292928"/>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Mitzi Dease Paige</a:t>
            </a:r>
          </a:p>
          <a:p>
            <a:r>
              <a:rPr lang="en-US" dirty="0">
                <a:solidFill>
                  <a:srgbClr val="126E31"/>
                </a:solidFill>
              </a:rPr>
              <a:t>Beta Delta Omega</a:t>
            </a:r>
          </a:p>
          <a:p>
            <a:r>
              <a:rPr lang="en-US" dirty="0">
                <a:solidFill>
                  <a:srgbClr val="126E31"/>
                </a:solidFill>
              </a:rPr>
              <a:t>Jackson, MS</a:t>
            </a:r>
            <a:endParaRPr lang="en-US" dirty="0">
              <a:solidFill>
                <a:srgbClr val="126E31"/>
              </a:solidFill>
              <a:latin typeface="Georgia" panose="02040502050405020303" pitchFamily="18" charset="0"/>
            </a:endParaRP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3"/>
          <a:srcRect/>
          <a:stretch/>
        </p:blipFill>
        <p:spPr>
          <a:xfrm>
            <a:off x="1028700" y="2247900"/>
            <a:ext cx="1307397" cy="1828800"/>
          </a:xfrm>
          <a:prstGeom prst="rect">
            <a:avLst/>
          </a:prstGeom>
        </p:spPr>
      </p:pic>
    </p:spTree>
    <p:extLst>
      <p:ext uri="{BB962C8B-B14F-4D97-AF65-F5344CB8AC3E}">
        <p14:creationId xmlns:p14="http://schemas.microsoft.com/office/powerpoint/2010/main" val="405175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1223307"/>
            <a:ext cx="4808561" cy="3877985"/>
          </a:xfrm>
          <a:prstGeom prst="rect">
            <a:avLst/>
          </a:prstGeom>
          <a:noFill/>
        </p:spPr>
        <p:txBody>
          <a:bodyPr wrap="square" rtlCol="0">
            <a:spAutoFit/>
          </a:bodyPr>
          <a:lstStyle/>
          <a:p>
            <a:r>
              <a:rPr lang="en-US" sz="2400" b="1" dirty="0">
                <a:solidFill>
                  <a:srgbClr val="126E31"/>
                </a:solidFill>
                <a:latin typeface="Georgia" panose="02040502050405020303" pitchFamily="18" charset="0"/>
              </a:rPr>
              <a:t>SOUTH CENTRAL</a:t>
            </a:r>
          </a:p>
          <a:p>
            <a:r>
              <a:rPr lang="en-US" sz="2400" b="1" dirty="0">
                <a:solidFill>
                  <a:srgbClr val="126E31"/>
                </a:solidFill>
                <a:latin typeface="Georgia" panose="02040502050405020303" pitchFamily="18" charset="0"/>
              </a:rPr>
              <a:t>REGIONAL DIRECTOR</a:t>
            </a:r>
          </a:p>
          <a:p>
            <a:r>
              <a:rPr lang="en-US" i="1" dirty="0">
                <a:latin typeface="Georgia" panose="02040502050405020303" pitchFamily="18" charset="0"/>
              </a:rPr>
              <a:t>It shall be her duty to exercise general supervision over the chapters of the South Central Region.  She shall have the power to address problems in her region.  She shall notify chapters when candidates have been approved for the Membership Intake process.  She shall preside over the Regional Conferences and other regional meetings, e.g. Cluster Meetings, Retreats and Roundups.  She shall have responsibility for the establishment of chapters in the region. </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81300" y="3409042"/>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Joya Hayes</a:t>
            </a:r>
          </a:p>
          <a:p>
            <a:r>
              <a:rPr lang="en-US" dirty="0">
                <a:solidFill>
                  <a:srgbClr val="126E31"/>
                </a:solidFill>
              </a:rPr>
              <a:t>Beta Psi Omega</a:t>
            </a:r>
          </a:p>
          <a:p>
            <a:r>
              <a:rPr lang="en-US" dirty="0">
                <a:solidFill>
                  <a:srgbClr val="126E31"/>
                </a:solidFill>
              </a:rPr>
              <a:t>Austin, TX</a:t>
            </a:r>
            <a:endParaRPr lang="en-US" dirty="0">
              <a:solidFill>
                <a:srgbClr val="126E31"/>
              </a:solidFill>
              <a:latin typeface="Georgia" panose="02040502050405020303" pitchFamily="18" charset="0"/>
            </a:endParaRP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3"/>
          <a:srcRect/>
          <a:stretch/>
        </p:blipFill>
        <p:spPr>
          <a:xfrm>
            <a:off x="1028700" y="2430779"/>
            <a:ext cx="1634247" cy="1828800"/>
          </a:xfrm>
          <a:prstGeom prst="rect">
            <a:avLst/>
          </a:prstGeom>
        </p:spPr>
      </p:pic>
    </p:spTree>
    <p:extLst>
      <p:ext uri="{BB962C8B-B14F-4D97-AF65-F5344CB8AC3E}">
        <p14:creationId xmlns:p14="http://schemas.microsoft.com/office/powerpoint/2010/main" val="2618548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1223307"/>
            <a:ext cx="4808561" cy="3877985"/>
          </a:xfrm>
          <a:prstGeom prst="rect">
            <a:avLst/>
          </a:prstGeom>
          <a:noFill/>
        </p:spPr>
        <p:txBody>
          <a:bodyPr wrap="square" rtlCol="0">
            <a:spAutoFit/>
          </a:bodyPr>
          <a:lstStyle/>
          <a:p>
            <a:r>
              <a:rPr lang="en-US" sz="2400" b="1" dirty="0">
                <a:solidFill>
                  <a:srgbClr val="126E31"/>
                </a:solidFill>
                <a:latin typeface="Georgia" panose="02040502050405020303" pitchFamily="18" charset="0"/>
              </a:rPr>
              <a:t>CENTRAL</a:t>
            </a:r>
          </a:p>
          <a:p>
            <a:r>
              <a:rPr lang="en-US" sz="2400" b="1" dirty="0">
                <a:solidFill>
                  <a:srgbClr val="126E31"/>
                </a:solidFill>
                <a:latin typeface="Georgia" panose="02040502050405020303" pitchFamily="18" charset="0"/>
              </a:rPr>
              <a:t>REGIONAL DIRECTOR</a:t>
            </a:r>
          </a:p>
          <a:p>
            <a:r>
              <a:rPr lang="en-US" i="1" dirty="0">
                <a:latin typeface="Georgia" panose="02040502050405020303" pitchFamily="18" charset="0"/>
              </a:rPr>
              <a:t>It shall be her duty to exercise general supervision over the chapters of the Central Region.  She shall have the power to address problems in her region.  She shall notify chapters when candidates have been approved for the Membership Intake process.  She shall preside over the Regional Conferences and other regional meetings, e.g. Cluster Meetings, Retreats and Roundups.  She shall have responsibility for the establishment of chapters in the region. </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81300" y="3249386"/>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Sonya L. Bowen</a:t>
            </a:r>
          </a:p>
          <a:p>
            <a:r>
              <a:rPr lang="en-US" dirty="0">
                <a:solidFill>
                  <a:srgbClr val="126E31"/>
                </a:solidFill>
              </a:rPr>
              <a:t>Lambda Tau Omega</a:t>
            </a:r>
          </a:p>
          <a:p>
            <a:r>
              <a:rPr lang="en-US" dirty="0">
                <a:solidFill>
                  <a:srgbClr val="126E31"/>
                </a:solidFill>
              </a:rPr>
              <a:t>Richton Park, IL</a:t>
            </a:r>
            <a:endParaRPr lang="en-US" dirty="0">
              <a:solidFill>
                <a:srgbClr val="126E31"/>
              </a:solidFill>
              <a:latin typeface="Georgia" panose="02040502050405020303" pitchFamily="18" charset="0"/>
            </a:endParaRP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3"/>
          <a:srcRect/>
          <a:stretch/>
        </p:blipFill>
        <p:spPr>
          <a:xfrm>
            <a:off x="1028700" y="2247900"/>
            <a:ext cx="1456106" cy="1828800"/>
          </a:xfrm>
          <a:prstGeom prst="rect">
            <a:avLst/>
          </a:prstGeom>
        </p:spPr>
      </p:pic>
    </p:spTree>
    <p:extLst>
      <p:ext uri="{BB962C8B-B14F-4D97-AF65-F5344CB8AC3E}">
        <p14:creationId xmlns:p14="http://schemas.microsoft.com/office/powerpoint/2010/main" val="2549679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1223307"/>
            <a:ext cx="4808561" cy="3877985"/>
          </a:xfrm>
          <a:prstGeom prst="rect">
            <a:avLst/>
          </a:prstGeom>
          <a:noFill/>
        </p:spPr>
        <p:txBody>
          <a:bodyPr wrap="square" rtlCol="0">
            <a:spAutoFit/>
          </a:bodyPr>
          <a:lstStyle/>
          <a:p>
            <a:r>
              <a:rPr lang="en-US" sz="2400" b="1" dirty="0">
                <a:solidFill>
                  <a:srgbClr val="126E31"/>
                </a:solidFill>
                <a:latin typeface="Georgia" panose="02040502050405020303" pitchFamily="18" charset="0"/>
              </a:rPr>
              <a:t>MID WESTERN</a:t>
            </a:r>
          </a:p>
          <a:p>
            <a:r>
              <a:rPr lang="en-US" sz="2400" b="1" dirty="0">
                <a:solidFill>
                  <a:srgbClr val="126E31"/>
                </a:solidFill>
                <a:latin typeface="Georgia" panose="02040502050405020303" pitchFamily="18" charset="0"/>
              </a:rPr>
              <a:t>REGIONAL DIRECTOR</a:t>
            </a:r>
          </a:p>
          <a:p>
            <a:r>
              <a:rPr lang="en-US" i="1" dirty="0">
                <a:latin typeface="Georgia" panose="02040502050405020303" pitchFamily="18" charset="0"/>
              </a:rPr>
              <a:t>It shall be her duty to exercise general supervision over the chapters of the Mid Western Region.  She shall have the power to address problems in her region.  She shall notify chapters when candidates have been approved for the Membership Intake process.  She shall preside over the Regional Conferences and other regional meetings, e.g. Cluster Meetings, Retreats and Roundups.  She shall have responsibility for the establishment of chapters in the region. </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81300" y="3249386"/>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Twyla Woods-Buford</a:t>
            </a:r>
          </a:p>
          <a:p>
            <a:r>
              <a:rPr lang="en-US" dirty="0">
                <a:solidFill>
                  <a:srgbClr val="126E31"/>
                </a:solidFill>
              </a:rPr>
              <a:t>Beta Omega</a:t>
            </a:r>
          </a:p>
          <a:p>
            <a:r>
              <a:rPr lang="en-US" dirty="0">
                <a:solidFill>
                  <a:srgbClr val="126E31"/>
                </a:solidFill>
              </a:rPr>
              <a:t>Kansas City, MO</a:t>
            </a:r>
            <a:endParaRPr lang="en-US" dirty="0">
              <a:solidFill>
                <a:srgbClr val="126E31"/>
              </a:solidFill>
              <a:latin typeface="Georgia" panose="02040502050405020303" pitchFamily="18" charset="0"/>
            </a:endParaRP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3"/>
          <a:srcRect/>
          <a:stretch/>
        </p:blipFill>
        <p:spPr>
          <a:xfrm>
            <a:off x="1028700" y="2252234"/>
            <a:ext cx="1463040" cy="1828800"/>
          </a:xfrm>
          <a:prstGeom prst="rect">
            <a:avLst/>
          </a:prstGeom>
        </p:spPr>
      </p:pic>
    </p:spTree>
    <p:extLst>
      <p:ext uri="{BB962C8B-B14F-4D97-AF65-F5344CB8AC3E}">
        <p14:creationId xmlns:p14="http://schemas.microsoft.com/office/powerpoint/2010/main" val="148982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0"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3" name="TextBox 12">
            <a:extLst>
              <a:ext uri="{FF2B5EF4-FFF2-40B4-BE49-F238E27FC236}">
                <a16:creationId xmlns:a16="http://schemas.microsoft.com/office/drawing/2014/main" id="{0DA78A17-B76D-5E44-B327-7BC9BBECD6BC}"/>
              </a:ext>
            </a:extLst>
          </p:cNvPr>
          <p:cNvSpPr txBox="1"/>
          <p:nvPr/>
        </p:nvSpPr>
        <p:spPr>
          <a:xfrm>
            <a:off x="1098847" y="2495253"/>
            <a:ext cx="9983133" cy="1200329"/>
          </a:xfrm>
          <a:prstGeom prst="rect">
            <a:avLst/>
          </a:prstGeom>
          <a:noFill/>
        </p:spPr>
        <p:txBody>
          <a:bodyPr wrap="square" rtlCol="0">
            <a:spAutoFit/>
          </a:bodyPr>
          <a:lstStyle/>
          <a:p>
            <a:pPr algn="ctr"/>
            <a:r>
              <a:rPr lang="en-US" sz="3600" dirty="0">
                <a:solidFill>
                  <a:srgbClr val="126E31"/>
                </a:solidFill>
                <a:latin typeface="Georgia" panose="02040502050405020303" pitchFamily="18" charset="0"/>
                <a:ea typeface="Noteworthy Light" panose="02000400000000000000" pitchFamily="2" charset="77"/>
              </a:rPr>
              <a:t>International Directorate Structure</a:t>
            </a:r>
          </a:p>
          <a:p>
            <a:pPr algn="ctr"/>
            <a:r>
              <a:rPr lang="en-US" sz="3600" dirty="0">
                <a:solidFill>
                  <a:srgbClr val="126E31"/>
                </a:solidFill>
                <a:latin typeface="Georgia" panose="02040502050405020303" pitchFamily="18" charset="0"/>
                <a:ea typeface="Noteworthy Light" panose="02000400000000000000" pitchFamily="2" charset="77"/>
              </a:rPr>
              <a:t>Roles and Responsibilities</a:t>
            </a:r>
          </a:p>
        </p:txBody>
      </p:sp>
    </p:spTree>
    <p:extLst>
      <p:ext uri="{BB962C8B-B14F-4D97-AF65-F5344CB8AC3E}">
        <p14:creationId xmlns:p14="http://schemas.microsoft.com/office/powerpoint/2010/main" val="1739954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1223307"/>
            <a:ext cx="4808561" cy="3877985"/>
          </a:xfrm>
          <a:prstGeom prst="rect">
            <a:avLst/>
          </a:prstGeom>
          <a:noFill/>
        </p:spPr>
        <p:txBody>
          <a:bodyPr wrap="square" rtlCol="0">
            <a:spAutoFit/>
          </a:bodyPr>
          <a:lstStyle/>
          <a:p>
            <a:r>
              <a:rPr lang="en-US" sz="2400" b="1" dirty="0">
                <a:solidFill>
                  <a:srgbClr val="126E31"/>
                </a:solidFill>
                <a:latin typeface="Georgia" panose="02040502050405020303" pitchFamily="18" charset="0"/>
              </a:rPr>
              <a:t>FAR WESTERN</a:t>
            </a:r>
          </a:p>
          <a:p>
            <a:r>
              <a:rPr lang="en-US" sz="2400" b="1" dirty="0">
                <a:solidFill>
                  <a:srgbClr val="126E31"/>
                </a:solidFill>
                <a:latin typeface="Georgia" panose="02040502050405020303" pitchFamily="18" charset="0"/>
              </a:rPr>
              <a:t>REGIONAL DIRECTOR</a:t>
            </a:r>
          </a:p>
          <a:p>
            <a:r>
              <a:rPr lang="en-US" i="1" dirty="0">
                <a:latin typeface="Georgia" panose="02040502050405020303" pitchFamily="18" charset="0"/>
              </a:rPr>
              <a:t>It shall be her duty to exercise general supervision over the chapters of the Far Western Region.  She shall have the power to address problems in her region.  She shall notify chapters when candidates have been approved for the Membership Intake process.  She shall preside over the Regional Conferences and other regional meetings, e.g. Cluster Meetings, Retreats and Roundups.  She shall have responsibility for the establishment of chapters in the region. </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81300" y="3249386"/>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Shelby D. Boagni</a:t>
            </a:r>
          </a:p>
          <a:p>
            <a:r>
              <a:rPr lang="en-US" dirty="0">
                <a:solidFill>
                  <a:srgbClr val="126E31"/>
                </a:solidFill>
              </a:rPr>
              <a:t>Alpha Gamma Omega</a:t>
            </a:r>
          </a:p>
          <a:p>
            <a:r>
              <a:rPr lang="en-US" dirty="0">
                <a:solidFill>
                  <a:srgbClr val="126E31"/>
                </a:solidFill>
              </a:rPr>
              <a:t>Los Angeles, CA</a:t>
            </a:r>
            <a:endParaRPr lang="en-US" dirty="0">
              <a:solidFill>
                <a:srgbClr val="126E31"/>
              </a:solidFill>
              <a:latin typeface="Georgia" panose="02040502050405020303" pitchFamily="18" charset="0"/>
            </a:endParaRP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3"/>
          <a:srcRect/>
          <a:stretch/>
        </p:blipFill>
        <p:spPr>
          <a:xfrm>
            <a:off x="1028700" y="2287067"/>
            <a:ext cx="1520983" cy="1828800"/>
          </a:xfrm>
          <a:prstGeom prst="rect">
            <a:avLst/>
          </a:prstGeom>
        </p:spPr>
      </p:pic>
    </p:spTree>
    <p:extLst>
      <p:ext uri="{BB962C8B-B14F-4D97-AF65-F5344CB8AC3E}">
        <p14:creationId xmlns:p14="http://schemas.microsoft.com/office/powerpoint/2010/main" val="316355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1353933"/>
            <a:ext cx="4808561" cy="3600986"/>
          </a:xfrm>
          <a:prstGeom prst="rect">
            <a:avLst/>
          </a:prstGeom>
          <a:noFill/>
        </p:spPr>
        <p:txBody>
          <a:bodyPr wrap="square" rtlCol="0">
            <a:spAutoFit/>
          </a:bodyPr>
          <a:lstStyle/>
          <a:p>
            <a:r>
              <a:rPr lang="en-US" sz="2400" b="1" dirty="0">
                <a:solidFill>
                  <a:srgbClr val="126E31"/>
                </a:solidFill>
                <a:latin typeface="Georgia" panose="02040502050405020303" pitchFamily="18" charset="0"/>
              </a:rPr>
              <a:t>INTERNATIONAL</a:t>
            </a:r>
          </a:p>
          <a:p>
            <a:r>
              <a:rPr lang="en-US" sz="2400" b="1" dirty="0">
                <a:solidFill>
                  <a:srgbClr val="126E31"/>
                </a:solidFill>
                <a:latin typeface="Georgia" panose="02040502050405020303" pitchFamily="18" charset="0"/>
              </a:rPr>
              <a:t>REGIONAL DIRECTOR</a:t>
            </a:r>
          </a:p>
          <a:p>
            <a:r>
              <a:rPr lang="en-US" i="1" dirty="0">
                <a:latin typeface="Georgia" panose="02040502050405020303" pitchFamily="18" charset="0"/>
              </a:rPr>
              <a:t>It shall be her duty to exercise general supervision over the chapters of the International Region.  She shall have the power to address problems in her region.  She shall notify chapters when candidates have been approved for the Membership Intake process.  She shall preside over the Regional Conferences and other regional meetings, e.g. Cluster Meetings, Retreats and Roundups.  </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44795" y="3278414"/>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Joy Elaine Daley</a:t>
            </a:r>
          </a:p>
          <a:p>
            <a:r>
              <a:rPr lang="en-US" dirty="0">
                <a:solidFill>
                  <a:srgbClr val="126E31"/>
                </a:solidFill>
              </a:rPr>
              <a:t>Eta Omega Omega</a:t>
            </a:r>
          </a:p>
          <a:p>
            <a:r>
              <a:rPr lang="en-US" dirty="0">
                <a:solidFill>
                  <a:srgbClr val="126E31"/>
                </a:solidFill>
              </a:rPr>
              <a:t>Newburgh, NY</a:t>
            </a:r>
            <a:endParaRPr lang="en-US" dirty="0">
              <a:solidFill>
                <a:srgbClr val="126E31"/>
              </a:solidFill>
              <a:latin typeface="Georgia" panose="02040502050405020303" pitchFamily="18" charset="0"/>
            </a:endParaRP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3"/>
          <a:srcRect/>
          <a:stretch/>
        </p:blipFill>
        <p:spPr>
          <a:xfrm>
            <a:off x="1028700" y="2247900"/>
            <a:ext cx="1219200" cy="1828800"/>
          </a:xfrm>
          <a:prstGeom prst="rect">
            <a:avLst/>
          </a:prstGeom>
        </p:spPr>
      </p:pic>
    </p:spTree>
    <p:extLst>
      <p:ext uri="{BB962C8B-B14F-4D97-AF65-F5344CB8AC3E}">
        <p14:creationId xmlns:p14="http://schemas.microsoft.com/office/powerpoint/2010/main" val="298589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0"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3" name="TextBox 12">
            <a:extLst>
              <a:ext uri="{FF2B5EF4-FFF2-40B4-BE49-F238E27FC236}">
                <a16:creationId xmlns:a16="http://schemas.microsoft.com/office/drawing/2014/main" id="{0DA78A17-B76D-5E44-B327-7BC9BBECD6BC}"/>
              </a:ext>
            </a:extLst>
          </p:cNvPr>
          <p:cNvSpPr txBox="1"/>
          <p:nvPr/>
        </p:nvSpPr>
        <p:spPr>
          <a:xfrm>
            <a:off x="1104433" y="2782669"/>
            <a:ext cx="9983133" cy="1138773"/>
          </a:xfrm>
          <a:prstGeom prst="rect">
            <a:avLst/>
          </a:prstGeom>
          <a:noFill/>
        </p:spPr>
        <p:txBody>
          <a:bodyPr wrap="square" rtlCol="0">
            <a:spAutoFit/>
          </a:bodyPr>
          <a:lstStyle/>
          <a:p>
            <a:pPr algn="ctr"/>
            <a:r>
              <a:rPr lang="en-US" sz="3600" dirty="0">
                <a:solidFill>
                  <a:srgbClr val="126E31"/>
                </a:solidFill>
                <a:latin typeface="Georgia" panose="02040502050405020303" pitchFamily="18" charset="0"/>
                <a:ea typeface="Noteworthy Light" panose="02000400000000000000" pitchFamily="2" charset="77"/>
              </a:rPr>
              <a:t>International Committees and Chairmen</a:t>
            </a:r>
          </a:p>
          <a:p>
            <a:pPr algn="ctr"/>
            <a:r>
              <a:rPr lang="en-US" sz="3200" i="1" dirty="0">
                <a:solidFill>
                  <a:srgbClr val="126E31"/>
                </a:solidFill>
                <a:latin typeface="Georgia" panose="02040502050405020303" pitchFamily="18" charset="0"/>
                <a:ea typeface="Noteworthy Light" panose="02000400000000000000" pitchFamily="2" charset="77"/>
              </a:rPr>
              <a:t>(Alphabetical Order by Committee Name)</a:t>
            </a:r>
          </a:p>
        </p:txBody>
      </p:sp>
    </p:spTree>
    <p:extLst>
      <p:ext uri="{BB962C8B-B14F-4D97-AF65-F5344CB8AC3E}">
        <p14:creationId xmlns:p14="http://schemas.microsoft.com/office/powerpoint/2010/main" val="3351320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2647146"/>
            <a:ext cx="4808561" cy="1384995"/>
          </a:xfrm>
          <a:prstGeom prst="rect">
            <a:avLst/>
          </a:prstGeom>
          <a:noFill/>
        </p:spPr>
        <p:txBody>
          <a:bodyPr wrap="square" rtlCol="0">
            <a:spAutoFit/>
          </a:bodyPr>
          <a:lstStyle/>
          <a:p>
            <a:r>
              <a:rPr lang="en-US" sz="2400" b="1" dirty="0">
                <a:solidFill>
                  <a:srgbClr val="126E31"/>
                </a:solidFill>
                <a:latin typeface="Georgia" panose="02040502050405020303" pitchFamily="18" charset="0"/>
              </a:rPr>
              <a:t>AMENITIES / COURTESIES COMMITTEE</a:t>
            </a:r>
          </a:p>
          <a:p>
            <a:r>
              <a:rPr lang="en-US" i="1" dirty="0">
                <a:latin typeface="Georgia" panose="02040502050405020303" pitchFamily="18" charset="0"/>
              </a:rPr>
              <a:t>This committee will assist the Supreme Basileus in providing courtesies as directed</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18" name="TextBox 17">
            <a:extLst>
              <a:ext uri="{FF2B5EF4-FFF2-40B4-BE49-F238E27FC236}">
                <a16:creationId xmlns:a16="http://schemas.microsoft.com/office/drawing/2014/main" id="{75D5F239-A1B1-1C44-956A-18835C81B86B}"/>
              </a:ext>
            </a:extLst>
          </p:cNvPr>
          <p:cNvSpPr txBox="1"/>
          <p:nvPr/>
        </p:nvSpPr>
        <p:spPr>
          <a:xfrm>
            <a:off x="2713060" y="4452202"/>
            <a:ext cx="2950760" cy="1477328"/>
          </a:xfrm>
          <a:prstGeom prst="rect">
            <a:avLst/>
          </a:prstGeom>
          <a:noFill/>
        </p:spPr>
        <p:txBody>
          <a:bodyPr wrap="square" rtlCol="0">
            <a:spAutoFit/>
          </a:bodyPr>
          <a:lstStyle/>
          <a:p>
            <a:r>
              <a:rPr lang="en-US" b="1" dirty="0">
                <a:solidFill>
                  <a:srgbClr val="126E31"/>
                </a:solidFill>
                <a:latin typeface="Georgia" panose="02040502050405020303" pitchFamily="18" charset="0"/>
              </a:rPr>
              <a:t>Mary E. Wilson</a:t>
            </a:r>
          </a:p>
          <a:p>
            <a:r>
              <a:rPr lang="en-US" dirty="0">
                <a:solidFill>
                  <a:srgbClr val="126E31"/>
                </a:solidFill>
                <a:latin typeface="Georgia" panose="02040502050405020303" pitchFamily="18" charset="0"/>
              </a:rPr>
              <a:t>General Member </a:t>
            </a:r>
          </a:p>
          <a:p>
            <a:r>
              <a:rPr lang="en-US" dirty="0">
                <a:solidFill>
                  <a:srgbClr val="126E31"/>
                </a:solidFill>
                <a:latin typeface="Georgia" panose="02040502050405020303" pitchFamily="18" charset="0"/>
              </a:rPr>
              <a:t>Richmond, VA</a:t>
            </a:r>
          </a:p>
          <a:p>
            <a:r>
              <a:rPr lang="en-US" b="1" dirty="0">
                <a:solidFill>
                  <a:srgbClr val="F695A1"/>
                </a:solidFill>
                <a:latin typeface="Georgia" panose="02040502050405020303" pitchFamily="18" charset="0"/>
              </a:rPr>
              <a:t>CO-CHAIRMAN</a:t>
            </a:r>
          </a:p>
          <a:p>
            <a:endParaRPr lang="en-US" b="1" dirty="0">
              <a:solidFill>
                <a:srgbClr val="126E31"/>
              </a:solidFill>
              <a:latin typeface="Georgia" panose="02040502050405020303" pitchFamily="18" charset="0"/>
            </a:endParaRPr>
          </a:p>
        </p:txBody>
      </p:sp>
      <p:pic>
        <p:nvPicPr>
          <p:cNvPr id="2" name="Picture 1">
            <a:extLst>
              <a:ext uri="{FF2B5EF4-FFF2-40B4-BE49-F238E27FC236}">
                <a16:creationId xmlns:a16="http://schemas.microsoft.com/office/drawing/2014/main" id="{6A8D0B9C-D24D-6147-8679-CF9E47E450B4}"/>
              </a:ext>
            </a:extLst>
          </p:cNvPr>
          <p:cNvPicPr>
            <a:picLocks noChangeAspect="1"/>
          </p:cNvPicPr>
          <p:nvPr/>
        </p:nvPicPr>
        <p:blipFill>
          <a:blip r:embed="rId3"/>
          <a:stretch>
            <a:fillRect/>
          </a:stretch>
        </p:blipFill>
        <p:spPr>
          <a:xfrm>
            <a:off x="1032301" y="3764272"/>
            <a:ext cx="1450434" cy="1826472"/>
          </a:xfrm>
          <a:prstGeom prst="rect">
            <a:avLst/>
          </a:prstGeom>
        </p:spPr>
      </p:pic>
      <p:pic>
        <p:nvPicPr>
          <p:cNvPr id="3" name="Picture 2">
            <a:extLst>
              <a:ext uri="{FF2B5EF4-FFF2-40B4-BE49-F238E27FC236}">
                <a16:creationId xmlns:a16="http://schemas.microsoft.com/office/drawing/2014/main" id="{0A430841-DB47-9141-885D-2F11FF5B8D8F}"/>
              </a:ext>
            </a:extLst>
          </p:cNvPr>
          <p:cNvPicPr>
            <a:picLocks noChangeAspect="1"/>
          </p:cNvPicPr>
          <p:nvPr/>
        </p:nvPicPr>
        <p:blipFill>
          <a:blip r:embed="rId4"/>
          <a:stretch>
            <a:fillRect/>
          </a:stretch>
        </p:blipFill>
        <p:spPr>
          <a:xfrm>
            <a:off x="1028700" y="1297726"/>
            <a:ext cx="1450434" cy="1826473"/>
          </a:xfrm>
          <a:prstGeom prst="rect">
            <a:avLst/>
          </a:prstGeom>
        </p:spPr>
      </p:pic>
      <p:sp>
        <p:nvSpPr>
          <p:cNvPr id="7" name="TextBox 6">
            <a:extLst>
              <a:ext uri="{FF2B5EF4-FFF2-40B4-BE49-F238E27FC236}">
                <a16:creationId xmlns:a16="http://schemas.microsoft.com/office/drawing/2014/main" id="{86F387CE-CB4F-8945-8DD2-413E870B8EA4}"/>
              </a:ext>
            </a:extLst>
          </p:cNvPr>
          <p:cNvSpPr txBox="1"/>
          <p:nvPr/>
        </p:nvSpPr>
        <p:spPr>
          <a:xfrm>
            <a:off x="2703850" y="2009780"/>
            <a:ext cx="3351205" cy="1477328"/>
          </a:xfrm>
          <a:prstGeom prst="rect">
            <a:avLst/>
          </a:prstGeom>
          <a:noFill/>
        </p:spPr>
        <p:txBody>
          <a:bodyPr wrap="square" rtlCol="0">
            <a:spAutoFit/>
          </a:bodyPr>
          <a:lstStyle/>
          <a:p>
            <a:r>
              <a:rPr lang="en-US" b="1" dirty="0">
                <a:solidFill>
                  <a:srgbClr val="126E31"/>
                </a:solidFill>
                <a:latin typeface="Georgia" panose="02040502050405020303" pitchFamily="18" charset="0"/>
              </a:rPr>
              <a:t>Delawne W. Quinn</a:t>
            </a:r>
          </a:p>
          <a:p>
            <a:r>
              <a:rPr lang="en-US" dirty="0">
                <a:solidFill>
                  <a:srgbClr val="126E31"/>
                </a:solidFill>
                <a:latin typeface="Georgia" panose="02040502050405020303" pitchFamily="18" charset="0"/>
              </a:rPr>
              <a:t>General Member </a:t>
            </a:r>
          </a:p>
          <a:p>
            <a:r>
              <a:rPr lang="en-US" dirty="0">
                <a:solidFill>
                  <a:srgbClr val="126E31"/>
                </a:solidFill>
                <a:latin typeface="Georgia" panose="02040502050405020303" pitchFamily="18" charset="0"/>
              </a:rPr>
              <a:t>Olive Branch, MS</a:t>
            </a:r>
          </a:p>
          <a:p>
            <a:r>
              <a:rPr lang="en-US" b="1" dirty="0">
                <a:solidFill>
                  <a:srgbClr val="F695A1"/>
                </a:solidFill>
                <a:latin typeface="Georgia" panose="02040502050405020303" pitchFamily="18" charset="0"/>
              </a:rPr>
              <a:t>CHAIRMAN</a:t>
            </a:r>
          </a:p>
          <a:p>
            <a:endParaRPr lang="en-US" b="1" dirty="0">
              <a:solidFill>
                <a:srgbClr val="126E31"/>
              </a:solidFill>
              <a:latin typeface="Georgia" panose="02040502050405020303" pitchFamily="18" charset="0"/>
            </a:endParaRPr>
          </a:p>
        </p:txBody>
      </p:sp>
    </p:spTree>
    <p:extLst>
      <p:ext uri="{BB962C8B-B14F-4D97-AF65-F5344CB8AC3E}">
        <p14:creationId xmlns:p14="http://schemas.microsoft.com/office/powerpoint/2010/main" val="1710395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3" name="TextBox 12">
            <a:extLst>
              <a:ext uri="{FF2B5EF4-FFF2-40B4-BE49-F238E27FC236}">
                <a16:creationId xmlns:a16="http://schemas.microsoft.com/office/drawing/2014/main" id="{333C4498-626F-E847-B597-A43363B1AA51}"/>
              </a:ext>
            </a:extLst>
          </p:cNvPr>
          <p:cNvSpPr txBox="1"/>
          <p:nvPr/>
        </p:nvSpPr>
        <p:spPr>
          <a:xfrm>
            <a:off x="7020645" y="1784700"/>
            <a:ext cx="4702782" cy="2677656"/>
          </a:xfrm>
          <a:prstGeom prst="rect">
            <a:avLst/>
          </a:prstGeom>
          <a:noFill/>
        </p:spPr>
        <p:txBody>
          <a:bodyPr wrap="square" rtlCol="0">
            <a:spAutoFit/>
          </a:bodyPr>
          <a:lstStyle/>
          <a:p>
            <a:r>
              <a:rPr lang="en-US" sz="2400" b="1" dirty="0">
                <a:solidFill>
                  <a:srgbClr val="126E31"/>
                </a:solidFill>
                <a:latin typeface="Georgia" panose="02040502050405020303" pitchFamily="18" charset="0"/>
              </a:rPr>
              <a:t>ARCHIVES COMMITTEE</a:t>
            </a:r>
          </a:p>
          <a:p>
            <a:r>
              <a:rPr lang="en-US" i="1" dirty="0">
                <a:latin typeface="Georgia" panose="02040502050405020303" pitchFamily="18" charset="0"/>
              </a:rPr>
              <a:t>The committee has the responsibility for serving as the custodian of the Sorority’s print and non-print materials housed on the campus of Howard University and in the Corporate Office. It shall serve as advisor to Alpha Kappa Alpha in the development and implementation of policy for archival records.</a:t>
            </a: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21" name="TextBox 20">
            <a:extLst>
              <a:ext uri="{FF2B5EF4-FFF2-40B4-BE49-F238E27FC236}">
                <a16:creationId xmlns:a16="http://schemas.microsoft.com/office/drawing/2014/main" id="{F51D2040-B444-A74A-85BE-D953B2FC4ADE}"/>
              </a:ext>
            </a:extLst>
          </p:cNvPr>
          <p:cNvSpPr txBox="1"/>
          <p:nvPr/>
        </p:nvSpPr>
        <p:spPr>
          <a:xfrm>
            <a:off x="2781300" y="2962031"/>
            <a:ext cx="3707080" cy="1200329"/>
          </a:xfrm>
          <a:prstGeom prst="rect">
            <a:avLst/>
          </a:prstGeom>
          <a:noFill/>
        </p:spPr>
        <p:txBody>
          <a:bodyPr wrap="square" rtlCol="0">
            <a:spAutoFit/>
          </a:bodyPr>
          <a:lstStyle/>
          <a:p>
            <a:r>
              <a:rPr lang="en-US" b="1" dirty="0">
                <a:solidFill>
                  <a:srgbClr val="126E31"/>
                </a:solidFill>
                <a:latin typeface="Georgia" panose="02040502050405020303" pitchFamily="18" charset="0"/>
              </a:rPr>
              <a:t>Sonja W. Garcia</a:t>
            </a:r>
          </a:p>
          <a:p>
            <a:r>
              <a:rPr lang="en-US" dirty="0">
                <a:solidFill>
                  <a:srgbClr val="126E31"/>
                </a:solidFill>
                <a:latin typeface="Georgia" panose="02040502050405020303" pitchFamily="18" charset="0"/>
              </a:rPr>
              <a:t>Alpha Alpha Theta Omega Chapter Tampa, FL</a:t>
            </a:r>
          </a:p>
          <a:p>
            <a:r>
              <a:rPr lang="en-US" b="1" dirty="0">
                <a:solidFill>
                  <a:srgbClr val="F695A1"/>
                </a:solidFill>
                <a:latin typeface="Georgia" panose="02040502050405020303" pitchFamily="18" charset="0"/>
              </a:rPr>
              <a:t>CHAIRMAN</a:t>
            </a:r>
          </a:p>
        </p:txBody>
      </p:sp>
      <p:pic>
        <p:nvPicPr>
          <p:cNvPr id="5" name="Picture 4">
            <a:extLst>
              <a:ext uri="{FF2B5EF4-FFF2-40B4-BE49-F238E27FC236}">
                <a16:creationId xmlns:a16="http://schemas.microsoft.com/office/drawing/2014/main" id="{FFF5E0E3-8B20-5C45-A383-80C4E86043B4}"/>
              </a:ext>
            </a:extLst>
          </p:cNvPr>
          <p:cNvPicPr>
            <a:picLocks noChangeAspect="1"/>
          </p:cNvPicPr>
          <p:nvPr/>
        </p:nvPicPr>
        <p:blipFill>
          <a:blip r:embed="rId2"/>
          <a:stretch>
            <a:fillRect/>
          </a:stretch>
        </p:blipFill>
        <p:spPr>
          <a:xfrm>
            <a:off x="1028700" y="2209800"/>
            <a:ext cx="1452282" cy="1828800"/>
          </a:xfrm>
          <a:prstGeom prst="rect">
            <a:avLst/>
          </a:prstGeom>
        </p:spPr>
      </p:pic>
    </p:spTree>
    <p:extLst>
      <p:ext uri="{BB962C8B-B14F-4D97-AF65-F5344CB8AC3E}">
        <p14:creationId xmlns:p14="http://schemas.microsoft.com/office/powerpoint/2010/main" val="1406664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C2A1CCB-8D30-1B41-AA6D-2759D4951942}"/>
              </a:ext>
            </a:extLst>
          </p:cNvPr>
          <p:cNvPicPr>
            <a:picLocks noChangeAspect="1"/>
          </p:cNvPicPr>
          <p:nvPr/>
        </p:nvPicPr>
        <p:blipFill>
          <a:blip r:embed="rId2"/>
          <a:stretch>
            <a:fillRect/>
          </a:stretch>
        </p:blipFill>
        <p:spPr>
          <a:xfrm>
            <a:off x="1028700" y="2209800"/>
            <a:ext cx="1452282" cy="1828800"/>
          </a:xfrm>
          <a:prstGeom prst="rect">
            <a:avLst/>
          </a:prstGeom>
        </p:spPr>
      </p:pic>
      <p:sp>
        <p:nvSpPr>
          <p:cNvPr id="12" name="TextBox 11">
            <a:extLst>
              <a:ext uri="{FF2B5EF4-FFF2-40B4-BE49-F238E27FC236}">
                <a16:creationId xmlns:a16="http://schemas.microsoft.com/office/drawing/2014/main" id="{AB59B5F3-A9FF-F047-828E-FA0C83342D43}"/>
              </a:ext>
            </a:extLst>
          </p:cNvPr>
          <p:cNvSpPr txBox="1"/>
          <p:nvPr/>
        </p:nvSpPr>
        <p:spPr>
          <a:xfrm>
            <a:off x="7010400" y="2278040"/>
            <a:ext cx="4672085" cy="1661993"/>
          </a:xfrm>
          <a:prstGeom prst="rect">
            <a:avLst/>
          </a:prstGeom>
          <a:noFill/>
        </p:spPr>
        <p:txBody>
          <a:bodyPr wrap="square" rtlCol="0">
            <a:spAutoFit/>
          </a:bodyPr>
          <a:lstStyle/>
          <a:p>
            <a:r>
              <a:rPr lang="en-US" sz="2400" b="1" dirty="0">
                <a:solidFill>
                  <a:srgbClr val="126E31"/>
                </a:solidFill>
                <a:latin typeface="Georgia" panose="02040502050405020303" pitchFamily="18" charset="0"/>
              </a:rPr>
              <a:t>BUILDING  AND  PROPERTIES COMMITTEE</a:t>
            </a:r>
          </a:p>
          <a:p>
            <a:r>
              <a:rPr lang="en-US" i="1" dirty="0">
                <a:latin typeface="Georgia" panose="02040502050405020303" pitchFamily="18" charset="0"/>
              </a:rPr>
              <a:t>It is the responsibility of this committee to oversee building and properties within Alpha Kappa Alpha Sorority, Incorporated.</a:t>
            </a:r>
            <a:endParaRPr lang="en-US" dirty="0">
              <a:latin typeface="Georgia" panose="02040502050405020303" pitchFamily="18" charset="0"/>
            </a:endParaRPr>
          </a:p>
        </p:txBody>
      </p:sp>
      <p:sp>
        <p:nvSpPr>
          <p:cNvPr id="13" name="TextBox 12">
            <a:extLst>
              <a:ext uri="{FF2B5EF4-FFF2-40B4-BE49-F238E27FC236}">
                <a16:creationId xmlns:a16="http://schemas.microsoft.com/office/drawing/2014/main" id="{A4F22063-4989-514D-B998-2E40E7CB3127}"/>
              </a:ext>
            </a:extLst>
          </p:cNvPr>
          <p:cNvSpPr txBox="1"/>
          <p:nvPr/>
        </p:nvSpPr>
        <p:spPr>
          <a:xfrm>
            <a:off x="2781300" y="2949138"/>
            <a:ext cx="2755557" cy="1200329"/>
          </a:xfrm>
          <a:prstGeom prst="rect">
            <a:avLst/>
          </a:prstGeom>
          <a:noFill/>
        </p:spPr>
        <p:txBody>
          <a:bodyPr wrap="square" rtlCol="0">
            <a:spAutoFit/>
          </a:bodyPr>
          <a:lstStyle/>
          <a:p>
            <a:r>
              <a:rPr lang="en-US" b="1" dirty="0">
                <a:solidFill>
                  <a:srgbClr val="126E31"/>
                </a:solidFill>
                <a:latin typeface="Georgia" panose="02040502050405020303" pitchFamily="18" charset="0"/>
              </a:rPr>
              <a:t>Patricia Booth Magee</a:t>
            </a:r>
          </a:p>
          <a:p>
            <a:r>
              <a:rPr lang="en-US" dirty="0">
                <a:solidFill>
                  <a:srgbClr val="126E31"/>
                </a:solidFill>
                <a:latin typeface="Georgia" panose="02040502050405020303" pitchFamily="18" charset="0"/>
              </a:rPr>
              <a:t>Rho Lambda Omega Chapter Jackson, MS</a:t>
            </a:r>
          </a:p>
          <a:p>
            <a:r>
              <a:rPr lang="en-US" b="1" dirty="0">
                <a:solidFill>
                  <a:srgbClr val="F695A1"/>
                </a:solidFill>
                <a:latin typeface="Georgia" panose="02040502050405020303" pitchFamily="18" charset="0"/>
              </a:rPr>
              <a:t>CHAIRMAN</a:t>
            </a:r>
          </a:p>
        </p:txBody>
      </p:sp>
    </p:spTree>
    <p:extLst>
      <p:ext uri="{BB962C8B-B14F-4D97-AF65-F5344CB8AC3E}">
        <p14:creationId xmlns:p14="http://schemas.microsoft.com/office/powerpoint/2010/main" val="2028444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6862BF-C167-1749-8300-4BD5EF0601E3}"/>
              </a:ext>
            </a:extLst>
          </p:cNvPr>
          <p:cNvPicPr>
            <a:picLocks noChangeAspect="1"/>
          </p:cNvPicPr>
          <p:nvPr/>
        </p:nvPicPr>
        <p:blipFill>
          <a:blip r:embed="rId2"/>
          <a:stretch>
            <a:fillRect/>
          </a:stretch>
        </p:blipFill>
        <p:spPr>
          <a:xfrm>
            <a:off x="1046760" y="1270000"/>
            <a:ext cx="1452282" cy="1828800"/>
          </a:xfrm>
          <a:prstGeom prst="rect">
            <a:avLst/>
          </a:prstGeom>
        </p:spPr>
      </p:pic>
      <p:pic>
        <p:nvPicPr>
          <p:cNvPr id="5" name="Picture 4">
            <a:extLst>
              <a:ext uri="{FF2B5EF4-FFF2-40B4-BE49-F238E27FC236}">
                <a16:creationId xmlns:a16="http://schemas.microsoft.com/office/drawing/2014/main" id="{C94212B4-E6A3-2146-8228-56C42B6A01E3}"/>
              </a:ext>
            </a:extLst>
          </p:cNvPr>
          <p:cNvPicPr>
            <a:picLocks noChangeAspect="1"/>
          </p:cNvPicPr>
          <p:nvPr/>
        </p:nvPicPr>
        <p:blipFill>
          <a:blip r:embed="rId3"/>
          <a:stretch>
            <a:fillRect/>
          </a:stretch>
        </p:blipFill>
        <p:spPr>
          <a:xfrm>
            <a:off x="1046760" y="3759201"/>
            <a:ext cx="1452282" cy="1828800"/>
          </a:xfrm>
          <a:prstGeom prst="rect">
            <a:avLst/>
          </a:prstGeom>
        </p:spPr>
      </p:pic>
      <p:sp>
        <p:nvSpPr>
          <p:cNvPr id="6" name="TextBox 5">
            <a:extLst>
              <a:ext uri="{FF2B5EF4-FFF2-40B4-BE49-F238E27FC236}">
                <a16:creationId xmlns:a16="http://schemas.microsoft.com/office/drawing/2014/main" id="{D79F8EBA-F350-DB42-A7B7-76EFE462C9FD}"/>
              </a:ext>
            </a:extLst>
          </p:cNvPr>
          <p:cNvSpPr txBox="1"/>
          <p:nvPr/>
        </p:nvSpPr>
        <p:spPr>
          <a:xfrm>
            <a:off x="7005726" y="1714314"/>
            <a:ext cx="4553928" cy="2585323"/>
          </a:xfrm>
          <a:prstGeom prst="rect">
            <a:avLst/>
          </a:prstGeom>
          <a:noFill/>
        </p:spPr>
        <p:txBody>
          <a:bodyPr wrap="square" rtlCol="0">
            <a:spAutoFit/>
          </a:bodyPr>
          <a:lstStyle/>
          <a:p>
            <a:r>
              <a:rPr lang="en-US" sz="2400" b="1" dirty="0">
                <a:solidFill>
                  <a:srgbClr val="126E31"/>
                </a:solidFill>
                <a:latin typeface="Georgia" panose="02040502050405020303" pitchFamily="18" charset="0"/>
              </a:rPr>
              <a:t>CHAPTER BASILEI</a:t>
            </a:r>
          </a:p>
          <a:p>
            <a:r>
              <a:rPr lang="en-US" sz="2400" b="1" dirty="0">
                <a:solidFill>
                  <a:srgbClr val="126E31"/>
                </a:solidFill>
                <a:latin typeface="Georgia" panose="02040502050405020303" pitchFamily="18" charset="0"/>
              </a:rPr>
              <a:t>CERTIFICATION COMMITTEE</a:t>
            </a:r>
          </a:p>
          <a:p>
            <a:r>
              <a:rPr lang="en-US" i="1" dirty="0">
                <a:latin typeface="Georgia" panose="02040502050405020303" pitchFamily="18" charset="0"/>
              </a:rPr>
              <a:t>This committee has responsibility for training and certifying sorors</a:t>
            </a:r>
          </a:p>
          <a:p>
            <a:r>
              <a:rPr lang="en-US" i="1" dirty="0">
                <a:latin typeface="Georgia" panose="02040502050405020303" pitchFamily="18" charset="0"/>
              </a:rPr>
              <a:t>currently serving in the position of Chapter Basileus and those</a:t>
            </a:r>
          </a:p>
          <a:p>
            <a:r>
              <a:rPr lang="en-US" i="1" dirty="0">
                <a:latin typeface="Georgia" panose="02040502050405020303" pitchFamily="18" charset="0"/>
              </a:rPr>
              <a:t>interested in becoming a Chapter Basileus.</a:t>
            </a:r>
            <a:endParaRPr lang="en-US" dirty="0">
              <a:latin typeface="Georgia" panose="02040502050405020303" pitchFamily="18" charset="0"/>
            </a:endParaRPr>
          </a:p>
        </p:txBody>
      </p:sp>
      <p:sp>
        <p:nvSpPr>
          <p:cNvPr id="7" name="TextBox 6">
            <a:extLst>
              <a:ext uri="{FF2B5EF4-FFF2-40B4-BE49-F238E27FC236}">
                <a16:creationId xmlns:a16="http://schemas.microsoft.com/office/drawing/2014/main" id="{81AFDDCE-AC85-3548-B617-5751F1267310}"/>
              </a:ext>
            </a:extLst>
          </p:cNvPr>
          <p:cNvSpPr txBox="1"/>
          <p:nvPr/>
        </p:nvSpPr>
        <p:spPr>
          <a:xfrm>
            <a:off x="2745179" y="1710142"/>
            <a:ext cx="2755557" cy="1477328"/>
          </a:xfrm>
          <a:prstGeom prst="rect">
            <a:avLst/>
          </a:prstGeom>
          <a:noFill/>
        </p:spPr>
        <p:txBody>
          <a:bodyPr wrap="square" rtlCol="0">
            <a:spAutoFit/>
          </a:bodyPr>
          <a:lstStyle/>
          <a:p>
            <a:r>
              <a:rPr lang="en-US" dirty="0">
                <a:latin typeface="Georgia" panose="02040502050405020303" pitchFamily="18" charset="0"/>
              </a:rPr>
              <a:t> </a:t>
            </a:r>
          </a:p>
          <a:p>
            <a:r>
              <a:rPr lang="en-US" b="1" dirty="0">
                <a:solidFill>
                  <a:srgbClr val="126E31"/>
                </a:solidFill>
                <a:latin typeface="Georgia" panose="02040502050405020303" pitchFamily="18" charset="0"/>
              </a:rPr>
              <a:t>Mary B. Conner</a:t>
            </a:r>
          </a:p>
          <a:p>
            <a:r>
              <a:rPr lang="en-US" dirty="0">
                <a:solidFill>
                  <a:srgbClr val="126E31"/>
                </a:solidFill>
                <a:latin typeface="Georgia" panose="02040502050405020303" pitchFamily="18" charset="0"/>
              </a:rPr>
              <a:t>Kappa Lambda Omega Nashville, TN</a:t>
            </a:r>
          </a:p>
          <a:p>
            <a:r>
              <a:rPr lang="en-US" b="1" dirty="0">
                <a:solidFill>
                  <a:srgbClr val="F695A1"/>
                </a:solidFill>
                <a:latin typeface="Georgia" panose="02040502050405020303" pitchFamily="18" charset="0"/>
              </a:rPr>
              <a:t>CHAIRMAN</a:t>
            </a:r>
            <a:endParaRPr lang="en-US" dirty="0">
              <a:solidFill>
                <a:srgbClr val="F695A1"/>
              </a:solidFill>
              <a:latin typeface="Georgia" panose="02040502050405020303" pitchFamily="18" charset="0"/>
            </a:endParaRPr>
          </a:p>
        </p:txBody>
      </p:sp>
      <p:sp>
        <p:nvSpPr>
          <p:cNvPr id="8" name="TextBox 7">
            <a:extLst>
              <a:ext uri="{FF2B5EF4-FFF2-40B4-BE49-F238E27FC236}">
                <a16:creationId xmlns:a16="http://schemas.microsoft.com/office/drawing/2014/main" id="{6A451F8D-8F1E-1643-800A-E5A6489C1444}"/>
              </a:ext>
            </a:extLst>
          </p:cNvPr>
          <p:cNvSpPr txBox="1"/>
          <p:nvPr/>
        </p:nvSpPr>
        <p:spPr>
          <a:xfrm>
            <a:off x="2745178" y="4169367"/>
            <a:ext cx="3012155" cy="1754326"/>
          </a:xfrm>
          <a:prstGeom prst="rect">
            <a:avLst/>
          </a:prstGeom>
          <a:noFill/>
        </p:spPr>
        <p:txBody>
          <a:bodyPr wrap="square" rtlCol="0">
            <a:spAutoFit/>
          </a:bodyPr>
          <a:lstStyle/>
          <a:p>
            <a:r>
              <a:rPr lang="en-US" dirty="0">
                <a:latin typeface="Georgia" panose="02040502050405020303" pitchFamily="18" charset="0"/>
              </a:rPr>
              <a:t> </a:t>
            </a:r>
          </a:p>
          <a:p>
            <a:r>
              <a:rPr lang="en-US" b="1" dirty="0">
                <a:solidFill>
                  <a:srgbClr val="126E31"/>
                </a:solidFill>
                <a:latin typeface="Georgia" panose="02040502050405020303" pitchFamily="18" charset="0"/>
              </a:rPr>
              <a:t>Kathy A. Walker-Steele</a:t>
            </a:r>
          </a:p>
          <a:p>
            <a:r>
              <a:rPr lang="en-US" dirty="0">
                <a:solidFill>
                  <a:srgbClr val="126E31"/>
                </a:solidFill>
                <a:latin typeface="Georgia" panose="02040502050405020303" pitchFamily="18" charset="0"/>
              </a:rPr>
              <a:t>Delta Delta Omega </a:t>
            </a:r>
          </a:p>
          <a:p>
            <a:r>
              <a:rPr lang="en-US" dirty="0">
                <a:solidFill>
                  <a:srgbClr val="126E31"/>
                </a:solidFill>
                <a:latin typeface="Georgia" panose="02040502050405020303" pitchFamily="18" charset="0"/>
              </a:rPr>
              <a:t>Belleville, IL</a:t>
            </a:r>
          </a:p>
          <a:p>
            <a:r>
              <a:rPr lang="en-US" b="1" dirty="0">
                <a:solidFill>
                  <a:srgbClr val="F695A1"/>
                </a:solidFill>
                <a:latin typeface="Georgia" panose="02040502050405020303" pitchFamily="18" charset="0"/>
              </a:rPr>
              <a:t>CO-CHAIRMAN </a:t>
            </a:r>
          </a:p>
          <a:p>
            <a:endParaRPr lang="en-US" dirty="0">
              <a:latin typeface="Georgia" panose="02040502050405020303" pitchFamily="18" charset="0"/>
            </a:endParaRPr>
          </a:p>
        </p:txBody>
      </p:sp>
    </p:spTree>
    <p:extLst>
      <p:ext uri="{BB962C8B-B14F-4D97-AF65-F5344CB8AC3E}">
        <p14:creationId xmlns:p14="http://schemas.microsoft.com/office/powerpoint/2010/main" val="556649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BEBFE4-D302-1648-87F8-D4DDE9F7C033}"/>
              </a:ext>
            </a:extLst>
          </p:cNvPr>
          <p:cNvPicPr>
            <a:picLocks noChangeAspect="1"/>
          </p:cNvPicPr>
          <p:nvPr/>
        </p:nvPicPr>
        <p:blipFill>
          <a:blip r:embed="rId2"/>
          <a:stretch>
            <a:fillRect/>
          </a:stretch>
        </p:blipFill>
        <p:spPr>
          <a:xfrm>
            <a:off x="1028700" y="2171700"/>
            <a:ext cx="1478371" cy="1828800"/>
          </a:xfrm>
          <a:prstGeom prst="rect">
            <a:avLst/>
          </a:prstGeom>
        </p:spPr>
      </p:pic>
      <p:sp>
        <p:nvSpPr>
          <p:cNvPr id="3" name="TextBox 2">
            <a:extLst>
              <a:ext uri="{FF2B5EF4-FFF2-40B4-BE49-F238E27FC236}">
                <a16:creationId xmlns:a16="http://schemas.microsoft.com/office/drawing/2014/main" id="{AD30B9C9-930A-5C4E-83E0-68848A9DD18D}"/>
              </a:ext>
            </a:extLst>
          </p:cNvPr>
          <p:cNvSpPr txBox="1"/>
          <p:nvPr/>
        </p:nvSpPr>
        <p:spPr>
          <a:xfrm>
            <a:off x="2781300" y="2895356"/>
            <a:ext cx="3123565" cy="1200329"/>
          </a:xfrm>
          <a:prstGeom prst="rect">
            <a:avLst/>
          </a:prstGeom>
          <a:noFill/>
        </p:spPr>
        <p:txBody>
          <a:bodyPr wrap="square" rtlCol="0">
            <a:spAutoFit/>
          </a:bodyPr>
          <a:lstStyle/>
          <a:p>
            <a:r>
              <a:rPr lang="en-US" b="1" dirty="0">
                <a:solidFill>
                  <a:srgbClr val="126E31"/>
                </a:solidFill>
                <a:latin typeface="Georgia" panose="02040502050405020303" pitchFamily="18" charset="0"/>
              </a:rPr>
              <a:t>Lauren N. Peebles</a:t>
            </a:r>
          </a:p>
          <a:p>
            <a:r>
              <a:rPr lang="en-US" dirty="0">
                <a:solidFill>
                  <a:srgbClr val="126E31"/>
                </a:solidFill>
                <a:latin typeface="Georgia" panose="02040502050405020303" pitchFamily="18" charset="0"/>
              </a:rPr>
              <a:t>Xi Gamma Omega Chapter</a:t>
            </a:r>
          </a:p>
          <a:p>
            <a:r>
              <a:rPr lang="en-US" dirty="0">
                <a:solidFill>
                  <a:srgbClr val="126E31"/>
                </a:solidFill>
                <a:latin typeface="Georgia" panose="02040502050405020303" pitchFamily="18" charset="0"/>
              </a:rPr>
              <a:t>Oakland, CA</a:t>
            </a:r>
          </a:p>
          <a:p>
            <a:r>
              <a:rPr lang="en-US" b="1" dirty="0">
                <a:solidFill>
                  <a:srgbClr val="F695A1"/>
                </a:solidFill>
                <a:latin typeface="Georgia" panose="02040502050405020303" pitchFamily="18" charset="0"/>
              </a:rPr>
              <a:t>CHAIRMAN</a:t>
            </a:r>
          </a:p>
        </p:txBody>
      </p:sp>
      <p:sp>
        <p:nvSpPr>
          <p:cNvPr id="4" name="TextBox 3">
            <a:extLst>
              <a:ext uri="{FF2B5EF4-FFF2-40B4-BE49-F238E27FC236}">
                <a16:creationId xmlns:a16="http://schemas.microsoft.com/office/drawing/2014/main" id="{FE2DF47F-A371-F948-AB9C-A95A7655D0AA}"/>
              </a:ext>
            </a:extLst>
          </p:cNvPr>
          <p:cNvSpPr txBox="1"/>
          <p:nvPr/>
        </p:nvSpPr>
        <p:spPr>
          <a:xfrm>
            <a:off x="7010400" y="2239940"/>
            <a:ext cx="4005618" cy="2031325"/>
          </a:xfrm>
          <a:prstGeom prst="rect">
            <a:avLst/>
          </a:prstGeom>
          <a:noFill/>
        </p:spPr>
        <p:txBody>
          <a:bodyPr wrap="square" rtlCol="0">
            <a:spAutoFit/>
          </a:bodyPr>
          <a:lstStyle/>
          <a:p>
            <a:r>
              <a:rPr lang="en-US" sz="2400" b="1" dirty="0">
                <a:solidFill>
                  <a:srgbClr val="126E31"/>
                </a:solidFill>
                <a:latin typeface="Georgia" panose="02040502050405020303" pitchFamily="18" charset="0"/>
              </a:rPr>
              <a:t>CHAPTER HISTORY BOOK PROJECT COMMITTEE</a:t>
            </a:r>
          </a:p>
          <a:p>
            <a:r>
              <a:rPr lang="en-US" i="1" dirty="0">
                <a:latin typeface="Georgia" panose="02040502050405020303" pitchFamily="18" charset="0"/>
              </a:rPr>
              <a:t>This committee will coordinate the publication of a chapter history book.</a:t>
            </a:r>
          </a:p>
        </p:txBody>
      </p:sp>
    </p:spTree>
    <p:extLst>
      <p:ext uri="{BB962C8B-B14F-4D97-AF65-F5344CB8AC3E}">
        <p14:creationId xmlns:p14="http://schemas.microsoft.com/office/powerpoint/2010/main" val="1676345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98364A-F6F9-414A-9900-6BC5E9A6B2E1}"/>
              </a:ext>
            </a:extLst>
          </p:cNvPr>
          <p:cNvPicPr>
            <a:picLocks noChangeAspect="1"/>
          </p:cNvPicPr>
          <p:nvPr/>
        </p:nvPicPr>
        <p:blipFill>
          <a:blip r:embed="rId2"/>
          <a:stretch>
            <a:fillRect/>
          </a:stretch>
        </p:blipFill>
        <p:spPr>
          <a:xfrm>
            <a:off x="1028700" y="2171700"/>
            <a:ext cx="1452282" cy="1828800"/>
          </a:xfrm>
          <a:prstGeom prst="rect">
            <a:avLst/>
          </a:prstGeom>
        </p:spPr>
      </p:pic>
      <p:sp>
        <p:nvSpPr>
          <p:cNvPr id="3" name="TextBox 2">
            <a:extLst>
              <a:ext uri="{FF2B5EF4-FFF2-40B4-BE49-F238E27FC236}">
                <a16:creationId xmlns:a16="http://schemas.microsoft.com/office/drawing/2014/main" id="{6A19939C-2A2D-AE49-93CF-D80F01654A7C}"/>
              </a:ext>
            </a:extLst>
          </p:cNvPr>
          <p:cNvSpPr txBox="1"/>
          <p:nvPr/>
        </p:nvSpPr>
        <p:spPr>
          <a:xfrm>
            <a:off x="2781300" y="2867760"/>
            <a:ext cx="3100885" cy="1200329"/>
          </a:xfrm>
          <a:prstGeom prst="rect">
            <a:avLst/>
          </a:prstGeom>
          <a:noFill/>
        </p:spPr>
        <p:txBody>
          <a:bodyPr wrap="square" rtlCol="0">
            <a:spAutoFit/>
          </a:bodyPr>
          <a:lstStyle/>
          <a:p>
            <a:r>
              <a:rPr lang="en-US" b="1" dirty="0">
                <a:solidFill>
                  <a:srgbClr val="126E31"/>
                </a:solidFill>
                <a:latin typeface="Georgia" panose="02040502050405020303" pitchFamily="18" charset="0"/>
              </a:rPr>
              <a:t>Mona M. Hudson</a:t>
            </a:r>
          </a:p>
          <a:p>
            <a:r>
              <a:rPr lang="en-US" dirty="0">
                <a:solidFill>
                  <a:srgbClr val="126E31"/>
                </a:solidFill>
                <a:latin typeface="Georgia" panose="02040502050405020303" pitchFamily="18" charset="0"/>
              </a:rPr>
              <a:t>Alpha Xi Omega Chapter</a:t>
            </a:r>
          </a:p>
          <a:p>
            <a:r>
              <a:rPr lang="en-US" dirty="0">
                <a:solidFill>
                  <a:srgbClr val="126E31"/>
                </a:solidFill>
                <a:latin typeface="Georgia" panose="02040502050405020303" pitchFamily="18" charset="0"/>
              </a:rPr>
              <a:t>Dallas, TX</a:t>
            </a:r>
          </a:p>
          <a:p>
            <a:r>
              <a:rPr lang="en-US" b="1" dirty="0">
                <a:solidFill>
                  <a:srgbClr val="F695A1"/>
                </a:solidFill>
                <a:latin typeface="Georgia" panose="02040502050405020303" pitchFamily="18" charset="0"/>
              </a:rPr>
              <a:t>CHAIRMAN</a:t>
            </a:r>
          </a:p>
        </p:txBody>
      </p:sp>
      <p:sp>
        <p:nvSpPr>
          <p:cNvPr id="4" name="TextBox 3">
            <a:extLst>
              <a:ext uri="{FF2B5EF4-FFF2-40B4-BE49-F238E27FC236}">
                <a16:creationId xmlns:a16="http://schemas.microsoft.com/office/drawing/2014/main" id="{1E65447F-4102-924F-B8C0-BDC704F38871}"/>
              </a:ext>
            </a:extLst>
          </p:cNvPr>
          <p:cNvSpPr txBox="1"/>
          <p:nvPr/>
        </p:nvSpPr>
        <p:spPr>
          <a:xfrm>
            <a:off x="7018316" y="2421154"/>
            <a:ext cx="4650519" cy="1384995"/>
          </a:xfrm>
          <a:prstGeom prst="rect">
            <a:avLst/>
          </a:prstGeom>
          <a:noFill/>
        </p:spPr>
        <p:txBody>
          <a:bodyPr wrap="square" rtlCol="0">
            <a:spAutoFit/>
          </a:bodyPr>
          <a:lstStyle/>
          <a:p>
            <a:r>
              <a:rPr lang="en-US" sz="2400" b="1" dirty="0">
                <a:solidFill>
                  <a:srgbClr val="126E31"/>
                </a:solidFill>
                <a:latin typeface="Georgia" panose="02040502050405020303" pitchFamily="18" charset="0"/>
              </a:rPr>
              <a:t>CONFERENCE PLANNING COMMITTEE</a:t>
            </a:r>
          </a:p>
          <a:p>
            <a:r>
              <a:rPr lang="en-US" i="1" dirty="0">
                <a:latin typeface="Georgia" panose="02040502050405020303" pitchFamily="18" charset="0"/>
              </a:rPr>
              <a:t>This committee will assist in the planning of international and regional conferences.</a:t>
            </a:r>
          </a:p>
        </p:txBody>
      </p:sp>
    </p:spTree>
    <p:extLst>
      <p:ext uri="{BB962C8B-B14F-4D97-AF65-F5344CB8AC3E}">
        <p14:creationId xmlns:p14="http://schemas.microsoft.com/office/powerpoint/2010/main" val="3459403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1F8E15-7556-D840-B755-04903127C9B9}"/>
              </a:ext>
            </a:extLst>
          </p:cNvPr>
          <p:cNvPicPr>
            <a:picLocks noChangeAspect="1"/>
          </p:cNvPicPr>
          <p:nvPr/>
        </p:nvPicPr>
        <p:blipFill>
          <a:blip r:embed="rId2"/>
          <a:stretch>
            <a:fillRect/>
          </a:stretch>
        </p:blipFill>
        <p:spPr>
          <a:xfrm>
            <a:off x="5242965" y="1006599"/>
            <a:ext cx="1706069" cy="2079501"/>
          </a:xfrm>
          <a:prstGeom prst="rect">
            <a:avLst/>
          </a:prstGeom>
        </p:spPr>
      </p:pic>
      <p:pic>
        <p:nvPicPr>
          <p:cNvPr id="3" name="Picture 2">
            <a:extLst>
              <a:ext uri="{FF2B5EF4-FFF2-40B4-BE49-F238E27FC236}">
                <a16:creationId xmlns:a16="http://schemas.microsoft.com/office/drawing/2014/main" id="{F860CEF6-0668-6841-B048-126DB5AA634B}"/>
              </a:ext>
            </a:extLst>
          </p:cNvPr>
          <p:cNvPicPr>
            <a:picLocks noChangeAspect="1"/>
          </p:cNvPicPr>
          <p:nvPr/>
        </p:nvPicPr>
        <p:blipFill>
          <a:blip r:embed="rId3"/>
          <a:stretch>
            <a:fillRect/>
          </a:stretch>
        </p:blipFill>
        <p:spPr>
          <a:xfrm>
            <a:off x="1028700" y="3733800"/>
            <a:ext cx="1506071" cy="1828800"/>
          </a:xfrm>
          <a:prstGeom prst="rect">
            <a:avLst/>
          </a:prstGeom>
        </p:spPr>
      </p:pic>
      <p:sp>
        <p:nvSpPr>
          <p:cNvPr id="4" name="TextBox 3">
            <a:extLst>
              <a:ext uri="{FF2B5EF4-FFF2-40B4-BE49-F238E27FC236}">
                <a16:creationId xmlns:a16="http://schemas.microsoft.com/office/drawing/2014/main" id="{56EC82A9-399A-4840-92F5-319A11400598}"/>
              </a:ext>
            </a:extLst>
          </p:cNvPr>
          <p:cNvSpPr txBox="1"/>
          <p:nvPr/>
        </p:nvSpPr>
        <p:spPr>
          <a:xfrm>
            <a:off x="2726708" y="4437965"/>
            <a:ext cx="3314700" cy="1200329"/>
          </a:xfrm>
          <a:prstGeom prst="rect">
            <a:avLst/>
          </a:prstGeom>
          <a:noFill/>
        </p:spPr>
        <p:txBody>
          <a:bodyPr wrap="square" rtlCol="0">
            <a:spAutoFit/>
          </a:bodyPr>
          <a:lstStyle/>
          <a:p>
            <a:r>
              <a:rPr lang="en-US" b="1" dirty="0">
                <a:solidFill>
                  <a:srgbClr val="126E31"/>
                </a:solidFill>
                <a:latin typeface="Georgia" panose="02040502050405020303" pitchFamily="18" charset="0"/>
              </a:rPr>
              <a:t>Alma Adams</a:t>
            </a:r>
          </a:p>
          <a:p>
            <a:r>
              <a:rPr lang="en-US" dirty="0">
                <a:solidFill>
                  <a:srgbClr val="126E31"/>
                </a:solidFill>
                <a:latin typeface="Georgia" panose="02040502050405020303" pitchFamily="18" charset="0"/>
              </a:rPr>
              <a:t>Rep. Alma Adams (D-NC-12), Chairman</a:t>
            </a:r>
          </a:p>
          <a:p>
            <a:r>
              <a:rPr lang="en-US" b="1" dirty="0">
                <a:solidFill>
                  <a:srgbClr val="F695A1"/>
                </a:solidFill>
                <a:latin typeface="Georgia" panose="02040502050405020303" pitchFamily="18" charset="0"/>
              </a:rPr>
              <a:t>CHAIRMAN</a:t>
            </a:r>
          </a:p>
        </p:txBody>
      </p:sp>
      <p:sp>
        <p:nvSpPr>
          <p:cNvPr id="5" name="Rectangle 4">
            <a:extLst>
              <a:ext uri="{FF2B5EF4-FFF2-40B4-BE49-F238E27FC236}">
                <a16:creationId xmlns:a16="http://schemas.microsoft.com/office/drawing/2014/main" id="{37835E70-2D6E-BA41-BD77-9B3CFF19FC6F}"/>
              </a:ext>
            </a:extLst>
          </p:cNvPr>
          <p:cNvSpPr/>
          <p:nvPr/>
        </p:nvSpPr>
        <p:spPr>
          <a:xfrm>
            <a:off x="7273637" y="1713840"/>
            <a:ext cx="3946566" cy="923330"/>
          </a:xfrm>
          <a:prstGeom prst="rect">
            <a:avLst/>
          </a:prstGeom>
        </p:spPr>
        <p:txBody>
          <a:bodyPr wrap="square">
            <a:spAutoFit/>
          </a:bodyPr>
          <a:lstStyle/>
          <a:p>
            <a:r>
              <a:rPr lang="en-US" b="1" dirty="0">
                <a:solidFill>
                  <a:srgbClr val="126E31"/>
                </a:solidFill>
                <a:latin typeface="Georgia" panose="02040502050405020303" pitchFamily="18" charset="0"/>
              </a:rPr>
              <a:t>Kamala D. Harris</a:t>
            </a:r>
          </a:p>
          <a:p>
            <a:r>
              <a:rPr lang="en-US" b="1" dirty="0">
                <a:solidFill>
                  <a:srgbClr val="F695A1"/>
                </a:solidFill>
                <a:latin typeface="Georgia" panose="02040502050405020303" pitchFamily="18" charset="0"/>
              </a:rPr>
              <a:t>VICE PRESIDENT OF THE UNITED STATES</a:t>
            </a:r>
          </a:p>
        </p:txBody>
      </p:sp>
      <p:sp>
        <p:nvSpPr>
          <p:cNvPr id="6" name="Rectangle 5">
            <a:extLst>
              <a:ext uri="{FF2B5EF4-FFF2-40B4-BE49-F238E27FC236}">
                <a16:creationId xmlns:a16="http://schemas.microsoft.com/office/drawing/2014/main" id="{A0A7E2F0-4576-5F4B-81B4-60619D8D11BF}"/>
              </a:ext>
            </a:extLst>
          </p:cNvPr>
          <p:cNvSpPr/>
          <p:nvPr/>
        </p:nvSpPr>
        <p:spPr>
          <a:xfrm>
            <a:off x="7010400" y="3429000"/>
            <a:ext cx="4863152" cy="2215991"/>
          </a:xfrm>
          <a:prstGeom prst="rect">
            <a:avLst/>
          </a:prstGeom>
        </p:spPr>
        <p:txBody>
          <a:bodyPr wrap="square">
            <a:spAutoFit/>
          </a:bodyPr>
          <a:lstStyle/>
          <a:p>
            <a:r>
              <a:rPr lang="en-US" sz="2400" b="1" dirty="0">
                <a:solidFill>
                  <a:srgbClr val="126E31"/>
                </a:solidFill>
                <a:latin typeface="Georgia" panose="02040502050405020303" pitchFamily="18" charset="0"/>
              </a:rPr>
              <a:t>CONGRESSIONAL WOMEN’S ROUNDTABLE</a:t>
            </a:r>
          </a:p>
          <a:p>
            <a:r>
              <a:rPr lang="en-US" i="1" dirty="0">
                <a:latin typeface="Georgia" panose="02040502050405020303" pitchFamily="18" charset="0"/>
              </a:rPr>
              <a:t>This committee will serve as an advisory group to the Supreme Basileus on legislative and social action issues that are of importance to Alpha Kappa Alpha Sorority, Incorporated.</a:t>
            </a:r>
            <a:endParaRPr lang="en-US" i="1" dirty="0">
              <a:effectLst/>
              <a:latin typeface="Georgia" panose="02040502050405020303" pitchFamily="18" charset="0"/>
            </a:endParaRPr>
          </a:p>
        </p:txBody>
      </p:sp>
    </p:spTree>
    <p:extLst>
      <p:ext uri="{BB962C8B-B14F-4D97-AF65-F5344CB8AC3E}">
        <p14:creationId xmlns:p14="http://schemas.microsoft.com/office/powerpoint/2010/main" val="1096193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CD2B0D-82DF-334A-ADFA-C11453F1519D}"/>
              </a:ext>
            </a:extLst>
          </p:cNvPr>
          <p:cNvSpPr txBox="1"/>
          <p:nvPr/>
        </p:nvSpPr>
        <p:spPr>
          <a:xfrm>
            <a:off x="1028699" y="1184850"/>
            <a:ext cx="10248901" cy="2954655"/>
          </a:xfrm>
          <a:prstGeom prst="rect">
            <a:avLst/>
          </a:prstGeom>
          <a:noFill/>
        </p:spPr>
        <p:txBody>
          <a:bodyPr wrap="square" rtlCol="0">
            <a:spAutoFit/>
          </a:bodyPr>
          <a:lstStyle/>
          <a:p>
            <a:pPr algn="ctr"/>
            <a:r>
              <a:rPr lang="en-US" sz="2400" b="1" dirty="0">
                <a:solidFill>
                  <a:srgbClr val="126E31"/>
                </a:solidFill>
                <a:latin typeface="Georgia" panose="02040502050405020303" pitchFamily="18" charset="0"/>
              </a:rPr>
              <a:t>THE DIRECTORATE</a:t>
            </a:r>
          </a:p>
          <a:p>
            <a:r>
              <a:rPr lang="en-US" i="1" dirty="0">
                <a:latin typeface="Georgia" panose="02040502050405020303" pitchFamily="18" charset="0"/>
              </a:rPr>
              <a:t>The Directorate is comprised of the Supreme Basileus, 1</a:t>
            </a:r>
            <a:r>
              <a:rPr lang="en-US" i="1" baseline="30000" dirty="0">
                <a:latin typeface="Georgia" panose="02040502050405020303" pitchFamily="18" charset="0"/>
              </a:rPr>
              <a:t>st</a:t>
            </a:r>
            <a:r>
              <a:rPr lang="en-US" i="1" dirty="0">
                <a:latin typeface="Georgia" panose="02040502050405020303" pitchFamily="18" charset="0"/>
              </a:rPr>
              <a:t> Supreme Anti-Basileus, 2</a:t>
            </a:r>
            <a:r>
              <a:rPr lang="en-US" i="1" baseline="30000" dirty="0">
                <a:latin typeface="Georgia" panose="02040502050405020303" pitchFamily="18" charset="0"/>
              </a:rPr>
              <a:t>nd</a:t>
            </a:r>
            <a:r>
              <a:rPr lang="en-US" i="1" dirty="0">
                <a:latin typeface="Georgia" panose="02040502050405020303" pitchFamily="18" charset="0"/>
              </a:rPr>
              <a:t> Supreme Anti-Basileus, Supreme Grammateus, Supreme Tamiouchos, Supreme Parliamentarian, two Undergraduate Members-At-Large and ten Regional Directors.</a:t>
            </a:r>
          </a:p>
          <a:p>
            <a:endParaRPr lang="en-US" i="1" dirty="0">
              <a:latin typeface="Georgia" panose="02040502050405020303" pitchFamily="18" charset="0"/>
            </a:endParaRPr>
          </a:p>
          <a:p>
            <a:r>
              <a:rPr lang="en-US" i="1" dirty="0"/>
              <a:t>The Directorate has the power to carry on the business of Alpha Kappa Alpha when the Boule is not in session. Duties include hearing and acting upon appeals, making recommendations to the Boule and submitting for circulation proposed amendments to the Constitution and Bylaws. </a:t>
            </a:r>
            <a:endParaRPr lang="en-US" i="1" dirty="0">
              <a:latin typeface="Georgia" panose="02040502050405020303" pitchFamily="18" charset="0"/>
            </a:endParaRPr>
          </a:p>
          <a:p>
            <a:endParaRPr lang="en-US" i="1"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2475213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EBD6D1-947D-E747-B52D-F188D6A9D0F8}"/>
              </a:ext>
            </a:extLst>
          </p:cNvPr>
          <p:cNvPicPr>
            <a:picLocks noChangeAspect="1"/>
          </p:cNvPicPr>
          <p:nvPr/>
        </p:nvPicPr>
        <p:blipFill>
          <a:blip r:embed="rId2"/>
          <a:stretch>
            <a:fillRect/>
          </a:stretch>
        </p:blipFill>
        <p:spPr>
          <a:xfrm>
            <a:off x="1028700" y="2209800"/>
            <a:ext cx="1452282" cy="1828800"/>
          </a:xfrm>
          <a:prstGeom prst="rect">
            <a:avLst/>
          </a:prstGeom>
        </p:spPr>
      </p:pic>
      <p:sp>
        <p:nvSpPr>
          <p:cNvPr id="3" name="TextBox 2">
            <a:extLst>
              <a:ext uri="{FF2B5EF4-FFF2-40B4-BE49-F238E27FC236}">
                <a16:creationId xmlns:a16="http://schemas.microsoft.com/office/drawing/2014/main" id="{51CAB1F5-9E9C-264E-9236-672E6E1191F6}"/>
              </a:ext>
            </a:extLst>
          </p:cNvPr>
          <p:cNvSpPr txBox="1"/>
          <p:nvPr/>
        </p:nvSpPr>
        <p:spPr>
          <a:xfrm>
            <a:off x="2754913" y="3124200"/>
            <a:ext cx="2398816" cy="1200329"/>
          </a:xfrm>
          <a:prstGeom prst="rect">
            <a:avLst/>
          </a:prstGeom>
          <a:noFill/>
        </p:spPr>
        <p:txBody>
          <a:bodyPr wrap="square" rtlCol="0">
            <a:spAutoFit/>
          </a:bodyPr>
          <a:lstStyle/>
          <a:p>
            <a:r>
              <a:rPr lang="en-US" b="1" dirty="0">
                <a:solidFill>
                  <a:srgbClr val="126E31"/>
                </a:solidFill>
                <a:latin typeface="Georgia" panose="02040502050405020303" pitchFamily="18" charset="0"/>
              </a:rPr>
              <a:t>Roslyn M. Brock</a:t>
            </a:r>
          </a:p>
          <a:p>
            <a:r>
              <a:rPr lang="en-US" dirty="0">
                <a:solidFill>
                  <a:srgbClr val="126E31"/>
                </a:solidFill>
                <a:latin typeface="Georgia" panose="02040502050405020303" pitchFamily="18" charset="0"/>
              </a:rPr>
              <a:t>General Member Elkridge, MD</a:t>
            </a:r>
          </a:p>
          <a:p>
            <a:r>
              <a:rPr lang="en-US" b="1" dirty="0">
                <a:solidFill>
                  <a:srgbClr val="F695A1"/>
                </a:solidFill>
                <a:latin typeface="Georgia" panose="02040502050405020303" pitchFamily="18" charset="0"/>
              </a:rPr>
              <a:t>CHAIRMAN</a:t>
            </a:r>
          </a:p>
        </p:txBody>
      </p:sp>
      <p:sp>
        <p:nvSpPr>
          <p:cNvPr id="4" name="Rectangle 3">
            <a:extLst>
              <a:ext uri="{FF2B5EF4-FFF2-40B4-BE49-F238E27FC236}">
                <a16:creationId xmlns:a16="http://schemas.microsoft.com/office/drawing/2014/main" id="{4B3D68F3-2E1F-064F-9D48-6E705D34931B}"/>
              </a:ext>
            </a:extLst>
          </p:cNvPr>
          <p:cNvSpPr/>
          <p:nvPr/>
        </p:nvSpPr>
        <p:spPr>
          <a:xfrm>
            <a:off x="6947139" y="1951672"/>
            <a:ext cx="4979895" cy="2400657"/>
          </a:xfrm>
          <a:prstGeom prst="rect">
            <a:avLst/>
          </a:prstGeom>
        </p:spPr>
        <p:txBody>
          <a:bodyPr wrap="square">
            <a:spAutoFit/>
          </a:bodyPr>
          <a:lstStyle/>
          <a:p>
            <a:r>
              <a:rPr lang="en-US" sz="2400" b="1" dirty="0">
                <a:solidFill>
                  <a:srgbClr val="126E31"/>
                </a:solidFill>
                <a:latin typeface="Georgia" panose="02040502050405020303" pitchFamily="18" charset="0"/>
              </a:rPr>
              <a:t>CONNECTION COMMITTEE</a:t>
            </a:r>
          </a:p>
          <a:p>
            <a:r>
              <a:rPr lang="en-US" i="1" dirty="0">
                <a:latin typeface="Georgia" panose="02040502050405020303" pitchFamily="18" charset="0"/>
              </a:rPr>
              <a:t>This committee shall identify and study national issues which impact the quality of life; design strategies with the membership</a:t>
            </a:r>
          </a:p>
          <a:p>
            <a:r>
              <a:rPr lang="en-US" i="1" dirty="0">
                <a:latin typeface="Georgia" panose="02040502050405020303" pitchFamily="18" charset="0"/>
              </a:rPr>
              <a:t>regarding these issues and mobilize the membership for action to formulate and recommend position statements to the Supreme Basileus and the Directorate.</a:t>
            </a:r>
            <a:endParaRPr lang="en-US" i="1" dirty="0">
              <a:effectLst/>
              <a:latin typeface="Georgia" panose="02040502050405020303" pitchFamily="18" charset="0"/>
            </a:endParaRPr>
          </a:p>
        </p:txBody>
      </p:sp>
    </p:spTree>
    <p:extLst>
      <p:ext uri="{BB962C8B-B14F-4D97-AF65-F5344CB8AC3E}">
        <p14:creationId xmlns:p14="http://schemas.microsoft.com/office/powerpoint/2010/main" val="4089667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7109F2-D128-9C47-84EB-E10DC2BDC8A6}"/>
              </a:ext>
            </a:extLst>
          </p:cNvPr>
          <p:cNvPicPr>
            <a:picLocks noChangeAspect="1"/>
          </p:cNvPicPr>
          <p:nvPr/>
        </p:nvPicPr>
        <p:blipFill>
          <a:blip r:embed="rId2"/>
          <a:stretch>
            <a:fillRect/>
          </a:stretch>
        </p:blipFill>
        <p:spPr>
          <a:xfrm>
            <a:off x="1028700" y="2245666"/>
            <a:ext cx="1514982" cy="1828800"/>
          </a:xfrm>
          <a:prstGeom prst="rect">
            <a:avLst/>
          </a:prstGeom>
        </p:spPr>
      </p:pic>
      <p:sp>
        <p:nvSpPr>
          <p:cNvPr id="3" name="Rectangle 2">
            <a:extLst>
              <a:ext uri="{FF2B5EF4-FFF2-40B4-BE49-F238E27FC236}">
                <a16:creationId xmlns:a16="http://schemas.microsoft.com/office/drawing/2014/main" id="{AF39123E-4AE7-974D-A97B-D6E86135FDDF}"/>
              </a:ext>
            </a:extLst>
          </p:cNvPr>
          <p:cNvSpPr/>
          <p:nvPr/>
        </p:nvSpPr>
        <p:spPr>
          <a:xfrm>
            <a:off x="2706807" y="2934963"/>
            <a:ext cx="3554681" cy="1200329"/>
          </a:xfrm>
          <a:prstGeom prst="rect">
            <a:avLst/>
          </a:prstGeom>
        </p:spPr>
        <p:txBody>
          <a:bodyPr wrap="square">
            <a:spAutoFit/>
          </a:bodyPr>
          <a:lstStyle/>
          <a:p>
            <a:r>
              <a:rPr lang="en-US" b="1" dirty="0">
                <a:solidFill>
                  <a:srgbClr val="126E31"/>
                </a:solidFill>
                <a:latin typeface="Georgia" panose="02040502050405020303" pitchFamily="18" charset="0"/>
              </a:rPr>
              <a:t>Bonnie Washington Murdah</a:t>
            </a:r>
          </a:p>
          <a:p>
            <a:r>
              <a:rPr lang="en-US" dirty="0">
                <a:solidFill>
                  <a:srgbClr val="126E31"/>
                </a:solidFill>
                <a:latin typeface="Georgia" panose="02040502050405020303" pitchFamily="18" charset="0"/>
              </a:rPr>
              <a:t>Rho Theta Omega Chapter</a:t>
            </a:r>
          </a:p>
          <a:p>
            <a:r>
              <a:rPr lang="en-US" dirty="0">
                <a:solidFill>
                  <a:srgbClr val="126E31"/>
                </a:solidFill>
                <a:latin typeface="Georgia" panose="02040502050405020303" pitchFamily="18" charset="0"/>
              </a:rPr>
              <a:t>Philadelphia, PA</a:t>
            </a:r>
          </a:p>
          <a:p>
            <a:r>
              <a:rPr lang="en-US" b="1" dirty="0">
                <a:solidFill>
                  <a:srgbClr val="F695A1"/>
                </a:solidFill>
                <a:effectLst/>
                <a:latin typeface="Georgia" panose="02040502050405020303" pitchFamily="18" charset="0"/>
              </a:rPr>
              <a:t>CHAIRMAN</a:t>
            </a:r>
          </a:p>
        </p:txBody>
      </p:sp>
      <p:sp>
        <p:nvSpPr>
          <p:cNvPr id="4" name="Rectangle 3">
            <a:extLst>
              <a:ext uri="{FF2B5EF4-FFF2-40B4-BE49-F238E27FC236}">
                <a16:creationId xmlns:a16="http://schemas.microsoft.com/office/drawing/2014/main" id="{84C49C10-486B-904D-9E92-D99588CD0AE8}"/>
              </a:ext>
            </a:extLst>
          </p:cNvPr>
          <p:cNvSpPr/>
          <p:nvPr/>
        </p:nvSpPr>
        <p:spPr>
          <a:xfrm>
            <a:off x="7038109" y="2070437"/>
            <a:ext cx="4726261" cy="2215991"/>
          </a:xfrm>
          <a:prstGeom prst="rect">
            <a:avLst/>
          </a:prstGeom>
        </p:spPr>
        <p:txBody>
          <a:bodyPr wrap="square">
            <a:spAutoFit/>
          </a:bodyPr>
          <a:lstStyle/>
          <a:p>
            <a:r>
              <a:rPr lang="en-US" sz="2400" b="1" dirty="0">
                <a:solidFill>
                  <a:srgbClr val="126E31"/>
                </a:solidFill>
                <a:latin typeface="Georgia" panose="02040502050405020303" pitchFamily="18" charset="0"/>
              </a:rPr>
              <a:t>CONSTITUTION COMMITTEE</a:t>
            </a:r>
          </a:p>
          <a:p>
            <a:r>
              <a:rPr lang="en-US" i="1" dirty="0">
                <a:latin typeface="Georgia" panose="02040502050405020303" pitchFamily="18" charset="0"/>
              </a:rPr>
              <a:t>This committee shall propose needed changes in the Constitution and Bylaws, carefully examine all proposed amendments from approved sources and formulate same to be circulated.</a:t>
            </a:r>
            <a:endParaRPr lang="en-US" i="1" dirty="0">
              <a:effectLst/>
              <a:latin typeface="Georgia" panose="02040502050405020303" pitchFamily="18" charset="0"/>
            </a:endParaRPr>
          </a:p>
        </p:txBody>
      </p:sp>
    </p:spTree>
    <p:extLst>
      <p:ext uri="{BB962C8B-B14F-4D97-AF65-F5344CB8AC3E}">
        <p14:creationId xmlns:p14="http://schemas.microsoft.com/office/powerpoint/2010/main" val="2084966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BB5FEF-5F5E-F540-A4B8-F6A9E1EF3247}"/>
              </a:ext>
            </a:extLst>
          </p:cNvPr>
          <p:cNvPicPr>
            <a:picLocks noChangeAspect="1"/>
          </p:cNvPicPr>
          <p:nvPr/>
        </p:nvPicPr>
        <p:blipFill>
          <a:blip r:embed="rId2"/>
          <a:stretch>
            <a:fillRect/>
          </a:stretch>
        </p:blipFill>
        <p:spPr>
          <a:xfrm>
            <a:off x="1028700" y="1302742"/>
            <a:ext cx="1452282" cy="1828800"/>
          </a:xfrm>
          <a:prstGeom prst="rect">
            <a:avLst/>
          </a:prstGeom>
        </p:spPr>
      </p:pic>
      <p:pic>
        <p:nvPicPr>
          <p:cNvPr id="3" name="Picture 2">
            <a:extLst>
              <a:ext uri="{FF2B5EF4-FFF2-40B4-BE49-F238E27FC236}">
                <a16:creationId xmlns:a16="http://schemas.microsoft.com/office/drawing/2014/main" id="{CE448968-A049-4743-ADF6-2E9D9640A26B}"/>
              </a:ext>
            </a:extLst>
          </p:cNvPr>
          <p:cNvPicPr>
            <a:picLocks noChangeAspect="1"/>
          </p:cNvPicPr>
          <p:nvPr/>
        </p:nvPicPr>
        <p:blipFill>
          <a:blip r:embed="rId3"/>
          <a:stretch>
            <a:fillRect/>
          </a:stretch>
        </p:blipFill>
        <p:spPr>
          <a:xfrm>
            <a:off x="1028700" y="3759201"/>
            <a:ext cx="1452282" cy="1828800"/>
          </a:xfrm>
          <a:prstGeom prst="rect">
            <a:avLst/>
          </a:prstGeom>
        </p:spPr>
      </p:pic>
      <p:sp>
        <p:nvSpPr>
          <p:cNvPr id="4" name="TextBox 3">
            <a:extLst>
              <a:ext uri="{FF2B5EF4-FFF2-40B4-BE49-F238E27FC236}">
                <a16:creationId xmlns:a16="http://schemas.microsoft.com/office/drawing/2014/main" id="{7C492807-67A3-0948-A09E-DA8B63010753}"/>
              </a:ext>
            </a:extLst>
          </p:cNvPr>
          <p:cNvSpPr txBox="1"/>
          <p:nvPr/>
        </p:nvSpPr>
        <p:spPr>
          <a:xfrm>
            <a:off x="2713059" y="2036884"/>
            <a:ext cx="2960172" cy="3970318"/>
          </a:xfrm>
          <a:prstGeom prst="rect">
            <a:avLst/>
          </a:prstGeom>
          <a:noFill/>
        </p:spPr>
        <p:txBody>
          <a:bodyPr wrap="square" rtlCol="0">
            <a:spAutoFit/>
          </a:bodyPr>
          <a:lstStyle/>
          <a:p>
            <a:r>
              <a:rPr lang="en-US" b="1" dirty="0">
                <a:solidFill>
                  <a:srgbClr val="126E31"/>
                </a:solidFill>
                <a:latin typeface="Georgia" panose="02040502050405020303" pitchFamily="18" charset="0"/>
              </a:rPr>
              <a:t>Chiquita V. White</a:t>
            </a:r>
          </a:p>
          <a:p>
            <a:r>
              <a:rPr lang="en-US" dirty="0">
                <a:solidFill>
                  <a:srgbClr val="126E31"/>
                </a:solidFill>
                <a:latin typeface="Georgia" panose="02040502050405020303" pitchFamily="18" charset="0"/>
              </a:rPr>
              <a:t>Phi Psi Omega Chapter</a:t>
            </a:r>
          </a:p>
          <a:p>
            <a:r>
              <a:rPr lang="en-US" dirty="0">
                <a:solidFill>
                  <a:srgbClr val="126E31"/>
                </a:solidFill>
                <a:latin typeface="Georgia" panose="02040502050405020303" pitchFamily="18" charset="0"/>
              </a:rPr>
              <a:t>Forest Park, OH</a:t>
            </a:r>
          </a:p>
          <a:p>
            <a:r>
              <a:rPr lang="en-US" b="1" dirty="0">
                <a:solidFill>
                  <a:srgbClr val="F695A1"/>
                </a:solidFill>
                <a:latin typeface="Georgia" panose="02040502050405020303" pitchFamily="18" charset="0"/>
              </a:rPr>
              <a:t>CHAIRMAN</a:t>
            </a:r>
          </a:p>
          <a:p>
            <a:endParaRPr lang="en-US" dirty="0">
              <a:solidFill>
                <a:srgbClr val="126E31"/>
              </a:solidFill>
              <a:latin typeface="Georgia" panose="02040502050405020303" pitchFamily="18" charset="0"/>
            </a:endParaRPr>
          </a:p>
          <a:p>
            <a:endParaRPr lang="en-US" dirty="0">
              <a:solidFill>
                <a:srgbClr val="126E31"/>
              </a:solidFill>
              <a:latin typeface="Georgia" panose="02040502050405020303" pitchFamily="18" charset="0"/>
            </a:endParaRPr>
          </a:p>
          <a:p>
            <a:endParaRPr lang="en-US" dirty="0">
              <a:solidFill>
                <a:srgbClr val="126E31"/>
              </a:solidFill>
              <a:latin typeface="Georgia" panose="02040502050405020303" pitchFamily="18" charset="0"/>
            </a:endParaRPr>
          </a:p>
          <a:p>
            <a:endParaRPr lang="en-US" dirty="0">
              <a:solidFill>
                <a:srgbClr val="126E31"/>
              </a:solidFill>
              <a:latin typeface="Georgia" panose="02040502050405020303" pitchFamily="18" charset="0"/>
            </a:endParaRPr>
          </a:p>
          <a:p>
            <a:endParaRPr lang="en-US" dirty="0">
              <a:solidFill>
                <a:srgbClr val="126E31"/>
              </a:solidFill>
              <a:latin typeface="Georgia" panose="02040502050405020303" pitchFamily="18" charset="0"/>
            </a:endParaRPr>
          </a:p>
          <a:p>
            <a:r>
              <a:rPr lang="en-US" b="1" dirty="0">
                <a:solidFill>
                  <a:srgbClr val="126E31"/>
                </a:solidFill>
                <a:latin typeface="Georgia" panose="02040502050405020303" pitchFamily="18" charset="0"/>
              </a:rPr>
              <a:t>Nicole M. Adams </a:t>
            </a:r>
          </a:p>
          <a:p>
            <a:r>
              <a:rPr lang="en-US" dirty="0">
                <a:solidFill>
                  <a:srgbClr val="126E31"/>
                </a:solidFill>
                <a:latin typeface="Georgia" panose="02040502050405020303" pitchFamily="18" charset="0"/>
              </a:rPr>
              <a:t>Pi Alpha Omega Chapter</a:t>
            </a:r>
          </a:p>
          <a:p>
            <a:r>
              <a:rPr lang="en-US" dirty="0">
                <a:solidFill>
                  <a:srgbClr val="126E31"/>
                </a:solidFill>
                <a:latin typeface="Georgia" panose="02040502050405020303" pitchFamily="18" charset="0"/>
              </a:rPr>
              <a:t>Atlanta, GA</a:t>
            </a:r>
          </a:p>
          <a:p>
            <a:r>
              <a:rPr lang="en-US" b="1" dirty="0">
                <a:solidFill>
                  <a:srgbClr val="F695A1"/>
                </a:solidFill>
                <a:latin typeface="Georgia" panose="02040502050405020303" pitchFamily="18" charset="0"/>
              </a:rPr>
              <a:t>CO-CHAIRMAN</a:t>
            </a:r>
          </a:p>
          <a:p>
            <a:endParaRPr lang="en-US" dirty="0">
              <a:solidFill>
                <a:srgbClr val="126E31"/>
              </a:solidFill>
              <a:latin typeface="Georgia" panose="02040502050405020303" pitchFamily="18" charset="0"/>
            </a:endParaRPr>
          </a:p>
        </p:txBody>
      </p:sp>
      <p:sp>
        <p:nvSpPr>
          <p:cNvPr id="5" name="Rectangle 4">
            <a:extLst>
              <a:ext uri="{FF2B5EF4-FFF2-40B4-BE49-F238E27FC236}">
                <a16:creationId xmlns:a16="http://schemas.microsoft.com/office/drawing/2014/main" id="{4A6E921D-D96E-4842-9BAD-573045039A4D}"/>
              </a:ext>
            </a:extLst>
          </p:cNvPr>
          <p:cNvSpPr/>
          <p:nvPr/>
        </p:nvSpPr>
        <p:spPr>
          <a:xfrm>
            <a:off x="7010400" y="2160862"/>
            <a:ext cx="4931392" cy="1938992"/>
          </a:xfrm>
          <a:prstGeom prst="rect">
            <a:avLst/>
          </a:prstGeom>
        </p:spPr>
        <p:txBody>
          <a:bodyPr wrap="square">
            <a:spAutoFit/>
          </a:bodyPr>
          <a:lstStyle/>
          <a:p>
            <a:r>
              <a:rPr lang="en-US" sz="2400" b="1" dirty="0">
                <a:solidFill>
                  <a:srgbClr val="126E31"/>
                </a:solidFill>
                <a:latin typeface="Georgia" panose="02040502050405020303" pitchFamily="18" charset="0"/>
              </a:rPr>
              <a:t>CORPORATE STRATEGIC PARTNERS COMMITTEE</a:t>
            </a:r>
          </a:p>
          <a:p>
            <a:r>
              <a:rPr lang="en-US" i="1" dirty="0">
                <a:latin typeface="Georgia" panose="02040502050405020303" pitchFamily="18" charset="0"/>
              </a:rPr>
              <a:t>This committee will identify, develop and maintain financial relationships with supporters of Alpha Kappa Alpha Sorority,</a:t>
            </a:r>
          </a:p>
          <a:p>
            <a:r>
              <a:rPr lang="en-US" i="1" dirty="0">
                <a:latin typeface="Georgia" panose="02040502050405020303" pitchFamily="18" charset="0"/>
              </a:rPr>
              <a:t>Incorporated.</a:t>
            </a:r>
            <a:endParaRPr lang="en-US" i="1" dirty="0">
              <a:effectLst/>
              <a:latin typeface="Georgia" panose="02040502050405020303" pitchFamily="18" charset="0"/>
            </a:endParaRPr>
          </a:p>
        </p:txBody>
      </p:sp>
    </p:spTree>
    <p:extLst>
      <p:ext uri="{BB962C8B-B14F-4D97-AF65-F5344CB8AC3E}">
        <p14:creationId xmlns:p14="http://schemas.microsoft.com/office/powerpoint/2010/main" val="1322694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2BDA00-4641-6541-BD61-A08B5A2C4A73}"/>
              </a:ext>
            </a:extLst>
          </p:cNvPr>
          <p:cNvPicPr>
            <a:picLocks noChangeAspect="1"/>
          </p:cNvPicPr>
          <p:nvPr/>
        </p:nvPicPr>
        <p:blipFill>
          <a:blip r:embed="rId2"/>
          <a:stretch>
            <a:fillRect/>
          </a:stretch>
        </p:blipFill>
        <p:spPr>
          <a:xfrm>
            <a:off x="1028700" y="2209800"/>
            <a:ext cx="1506071" cy="1828800"/>
          </a:xfrm>
          <a:prstGeom prst="rect">
            <a:avLst/>
          </a:prstGeom>
        </p:spPr>
      </p:pic>
      <p:sp>
        <p:nvSpPr>
          <p:cNvPr id="3" name="Rectangle 2">
            <a:extLst>
              <a:ext uri="{FF2B5EF4-FFF2-40B4-BE49-F238E27FC236}">
                <a16:creationId xmlns:a16="http://schemas.microsoft.com/office/drawing/2014/main" id="{32491536-240C-A34F-9A4F-5C6A3EA3893E}"/>
              </a:ext>
            </a:extLst>
          </p:cNvPr>
          <p:cNvSpPr/>
          <p:nvPr/>
        </p:nvSpPr>
        <p:spPr>
          <a:xfrm>
            <a:off x="2781300" y="1951335"/>
            <a:ext cx="3919751" cy="2308324"/>
          </a:xfrm>
          <a:prstGeom prst="rect">
            <a:avLst/>
          </a:prstGeom>
        </p:spPr>
        <p:txBody>
          <a:bodyPr wrap="square">
            <a:spAutoFit/>
          </a:bodyPr>
          <a:lstStyle/>
          <a:p>
            <a:r>
              <a:rPr lang="en-US" b="1" dirty="0">
                <a:solidFill>
                  <a:srgbClr val="126E31"/>
                </a:solidFill>
                <a:latin typeface="Georgia" panose="02040502050405020303" pitchFamily="18" charset="0"/>
              </a:rPr>
              <a:t>Barbara Whye</a:t>
            </a:r>
          </a:p>
          <a:p>
            <a:r>
              <a:rPr lang="en-US" dirty="0">
                <a:solidFill>
                  <a:srgbClr val="126E31"/>
                </a:solidFill>
                <a:latin typeface="Georgia" panose="02040502050405020303" pitchFamily="18" charset="0"/>
              </a:rPr>
              <a:t>Delta Beta Omega Chapter</a:t>
            </a:r>
          </a:p>
          <a:p>
            <a:r>
              <a:rPr lang="en-US" dirty="0">
                <a:solidFill>
                  <a:srgbClr val="126E31"/>
                </a:solidFill>
                <a:latin typeface="Georgia" panose="02040502050405020303" pitchFamily="18" charset="0"/>
              </a:rPr>
              <a:t>Phoenix AZ</a:t>
            </a:r>
          </a:p>
          <a:p>
            <a:r>
              <a:rPr lang="en-US" dirty="0">
                <a:solidFill>
                  <a:srgbClr val="126E31"/>
                </a:solidFill>
                <a:latin typeface="Georgia" panose="02040502050405020303" pitchFamily="18" charset="0"/>
              </a:rPr>
              <a:t>Vice President of Human Resources</a:t>
            </a:r>
          </a:p>
          <a:p>
            <a:r>
              <a:rPr lang="en-US" dirty="0">
                <a:solidFill>
                  <a:srgbClr val="126E31"/>
                </a:solidFill>
                <a:latin typeface="Georgia" panose="02040502050405020303" pitchFamily="18" charset="0"/>
              </a:rPr>
              <a:t>And Chief Diversity and Inclusion Officer</a:t>
            </a:r>
          </a:p>
          <a:p>
            <a:r>
              <a:rPr lang="en-US" dirty="0">
                <a:solidFill>
                  <a:srgbClr val="126E31"/>
                </a:solidFill>
                <a:latin typeface="Georgia" panose="02040502050405020303" pitchFamily="18" charset="0"/>
              </a:rPr>
              <a:t>Intel Corporation</a:t>
            </a:r>
          </a:p>
          <a:p>
            <a:r>
              <a:rPr lang="en-US" b="1" dirty="0">
                <a:solidFill>
                  <a:srgbClr val="F695A1"/>
                </a:solidFill>
                <a:effectLst/>
                <a:latin typeface="Georgia" panose="02040502050405020303" pitchFamily="18" charset="0"/>
              </a:rPr>
              <a:t>CHAIRMAN</a:t>
            </a:r>
          </a:p>
        </p:txBody>
      </p:sp>
      <p:sp>
        <p:nvSpPr>
          <p:cNvPr id="5" name="TextBox 4">
            <a:extLst>
              <a:ext uri="{FF2B5EF4-FFF2-40B4-BE49-F238E27FC236}">
                <a16:creationId xmlns:a16="http://schemas.microsoft.com/office/drawing/2014/main" id="{3B890F47-9023-5147-9466-8086B69D0E91}"/>
              </a:ext>
            </a:extLst>
          </p:cNvPr>
          <p:cNvSpPr txBox="1"/>
          <p:nvPr/>
        </p:nvSpPr>
        <p:spPr>
          <a:xfrm>
            <a:off x="7010400" y="2196152"/>
            <a:ext cx="5029200" cy="1938992"/>
          </a:xfrm>
          <a:prstGeom prst="rect">
            <a:avLst/>
          </a:prstGeom>
          <a:noFill/>
        </p:spPr>
        <p:txBody>
          <a:bodyPr wrap="square" rtlCol="0">
            <a:spAutoFit/>
          </a:bodyPr>
          <a:lstStyle/>
          <a:p>
            <a:r>
              <a:rPr lang="en-US" sz="2400" b="1" dirty="0">
                <a:solidFill>
                  <a:srgbClr val="126E31"/>
                </a:solidFill>
                <a:latin typeface="Georgia" panose="02040502050405020303" pitchFamily="18" charset="0"/>
              </a:rPr>
              <a:t>CORPORATE WOMEN’S ROUNDTABLE COMMITTEE</a:t>
            </a:r>
          </a:p>
          <a:p>
            <a:r>
              <a:rPr lang="en-US" i="1" dirty="0">
                <a:latin typeface="Georgia" panose="02040502050405020303" pitchFamily="18" charset="0"/>
              </a:rPr>
              <a:t>The committee will study broad corporate issues that affect women and minorities, and the role the Sorority can play in meeting</a:t>
            </a:r>
          </a:p>
          <a:p>
            <a:r>
              <a:rPr lang="en-US" i="1" dirty="0">
                <a:latin typeface="Georgia" panose="02040502050405020303" pitchFamily="18" charset="0"/>
              </a:rPr>
              <a:t>corporate challenges.</a:t>
            </a:r>
          </a:p>
        </p:txBody>
      </p:sp>
    </p:spTree>
    <p:extLst>
      <p:ext uri="{BB962C8B-B14F-4D97-AF65-F5344CB8AC3E}">
        <p14:creationId xmlns:p14="http://schemas.microsoft.com/office/powerpoint/2010/main" val="583993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C60EE5-A87A-9C4C-88F5-CD61C0874CC6}"/>
              </a:ext>
            </a:extLst>
          </p:cNvPr>
          <p:cNvPicPr>
            <a:picLocks noChangeAspect="1"/>
          </p:cNvPicPr>
          <p:nvPr/>
        </p:nvPicPr>
        <p:blipFill>
          <a:blip r:embed="rId2"/>
          <a:stretch>
            <a:fillRect/>
          </a:stretch>
        </p:blipFill>
        <p:spPr>
          <a:xfrm>
            <a:off x="1028700" y="2196580"/>
            <a:ext cx="1502229" cy="1828800"/>
          </a:xfrm>
          <a:prstGeom prst="rect">
            <a:avLst/>
          </a:prstGeom>
        </p:spPr>
      </p:pic>
      <p:sp>
        <p:nvSpPr>
          <p:cNvPr id="3" name="TextBox 2">
            <a:extLst>
              <a:ext uri="{FF2B5EF4-FFF2-40B4-BE49-F238E27FC236}">
                <a16:creationId xmlns:a16="http://schemas.microsoft.com/office/drawing/2014/main" id="{5F1DC286-E6BE-F947-80C1-09913C2CCB17}"/>
              </a:ext>
            </a:extLst>
          </p:cNvPr>
          <p:cNvSpPr txBox="1"/>
          <p:nvPr/>
        </p:nvSpPr>
        <p:spPr>
          <a:xfrm>
            <a:off x="2781299" y="2346708"/>
            <a:ext cx="3469375" cy="1754326"/>
          </a:xfrm>
          <a:prstGeom prst="rect">
            <a:avLst/>
          </a:prstGeom>
          <a:noFill/>
        </p:spPr>
        <p:txBody>
          <a:bodyPr wrap="square" rtlCol="0">
            <a:spAutoFit/>
          </a:bodyPr>
          <a:lstStyle/>
          <a:p>
            <a:r>
              <a:rPr lang="en-US" b="1" dirty="0">
                <a:solidFill>
                  <a:srgbClr val="126E31"/>
                </a:solidFill>
                <a:latin typeface="Georgia" panose="02040502050405020303" pitchFamily="18" charset="0"/>
              </a:rPr>
              <a:t>Joy Elaine Daley</a:t>
            </a:r>
          </a:p>
          <a:p>
            <a:r>
              <a:rPr lang="en-US" dirty="0">
                <a:solidFill>
                  <a:srgbClr val="126E31"/>
                </a:solidFill>
                <a:latin typeface="Georgia" panose="02040502050405020303" pitchFamily="18" charset="0"/>
              </a:rPr>
              <a:t>Eta Omega Omega Chapter</a:t>
            </a:r>
          </a:p>
          <a:p>
            <a:r>
              <a:rPr lang="en-US" dirty="0">
                <a:solidFill>
                  <a:srgbClr val="126E31"/>
                </a:solidFill>
                <a:latin typeface="Georgia" panose="02040502050405020303" pitchFamily="18" charset="0"/>
              </a:rPr>
              <a:t>Bronx, NY</a:t>
            </a:r>
          </a:p>
          <a:p>
            <a:r>
              <a:rPr lang="en-US" b="1" dirty="0">
                <a:solidFill>
                  <a:srgbClr val="F695A1"/>
                </a:solidFill>
                <a:latin typeface="Georgia" panose="02040502050405020303" pitchFamily="18" charset="0"/>
              </a:rPr>
              <a:t>CHAIRMAN &amp;</a:t>
            </a:r>
          </a:p>
          <a:p>
            <a:r>
              <a:rPr lang="en-US" b="1" dirty="0">
                <a:solidFill>
                  <a:srgbClr val="F695A1"/>
                </a:solidFill>
                <a:latin typeface="Georgia" panose="02040502050405020303" pitchFamily="18" charset="0"/>
              </a:rPr>
              <a:t>INTERNATIONAL</a:t>
            </a:r>
          </a:p>
          <a:p>
            <a:r>
              <a:rPr lang="en-US" b="1" dirty="0">
                <a:solidFill>
                  <a:srgbClr val="F695A1"/>
                </a:solidFill>
                <a:latin typeface="Georgia" panose="02040502050405020303" pitchFamily="18" charset="0"/>
              </a:rPr>
              <a:t>REGIONAL DIRECTOR</a:t>
            </a:r>
          </a:p>
        </p:txBody>
      </p:sp>
      <p:sp>
        <p:nvSpPr>
          <p:cNvPr id="5" name="TextBox 4">
            <a:extLst>
              <a:ext uri="{FF2B5EF4-FFF2-40B4-BE49-F238E27FC236}">
                <a16:creationId xmlns:a16="http://schemas.microsoft.com/office/drawing/2014/main" id="{51488AC8-B10A-B744-8BDD-9A7E8F48E099}"/>
              </a:ext>
            </a:extLst>
          </p:cNvPr>
          <p:cNvSpPr txBox="1"/>
          <p:nvPr/>
        </p:nvSpPr>
        <p:spPr>
          <a:xfrm>
            <a:off x="7018317" y="1191784"/>
            <a:ext cx="4773880" cy="3877985"/>
          </a:xfrm>
          <a:prstGeom prst="rect">
            <a:avLst/>
          </a:prstGeom>
          <a:noFill/>
        </p:spPr>
        <p:txBody>
          <a:bodyPr wrap="square" rtlCol="0">
            <a:spAutoFit/>
          </a:bodyPr>
          <a:lstStyle/>
          <a:p>
            <a:r>
              <a:rPr lang="en-US" sz="2400" b="1" dirty="0">
                <a:solidFill>
                  <a:srgbClr val="126E31"/>
                </a:solidFill>
              </a:rPr>
              <a:t>COVID19 PANDEMIC TASK FORCE</a:t>
            </a:r>
          </a:p>
          <a:p>
            <a:r>
              <a:rPr lang="en-US" i="1" dirty="0"/>
              <a:t>The charge of the Pandemic Task Force is to stay abreast of developments relating to the progression of the COVID-19 virus and CDC health guidance; to make recommendations which enable the sorority to continue to operate efficiently and effectively by implementing its programs and ensuring the health and safety of our membership; and to regularly communicate COVID-19 developments and sorority operational updates to our membership.</a:t>
            </a:r>
          </a:p>
        </p:txBody>
      </p:sp>
    </p:spTree>
    <p:extLst>
      <p:ext uri="{BB962C8B-B14F-4D97-AF65-F5344CB8AC3E}">
        <p14:creationId xmlns:p14="http://schemas.microsoft.com/office/powerpoint/2010/main" val="592182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4F9E68-143C-F540-AE8D-001B33E35FF1}"/>
              </a:ext>
            </a:extLst>
          </p:cNvPr>
          <p:cNvPicPr>
            <a:picLocks noChangeAspect="1"/>
          </p:cNvPicPr>
          <p:nvPr/>
        </p:nvPicPr>
        <p:blipFill>
          <a:blip r:embed="rId2"/>
          <a:stretch>
            <a:fillRect/>
          </a:stretch>
        </p:blipFill>
        <p:spPr>
          <a:xfrm>
            <a:off x="1028700" y="2234037"/>
            <a:ext cx="1452282" cy="1828800"/>
          </a:xfrm>
          <a:prstGeom prst="rect">
            <a:avLst/>
          </a:prstGeom>
        </p:spPr>
      </p:pic>
      <p:sp>
        <p:nvSpPr>
          <p:cNvPr id="4" name="TextBox 3">
            <a:extLst>
              <a:ext uri="{FF2B5EF4-FFF2-40B4-BE49-F238E27FC236}">
                <a16:creationId xmlns:a16="http://schemas.microsoft.com/office/drawing/2014/main" id="{539F24E3-27DF-A84E-B0CF-5DB27B770C7A}"/>
              </a:ext>
            </a:extLst>
          </p:cNvPr>
          <p:cNvSpPr txBox="1"/>
          <p:nvPr/>
        </p:nvSpPr>
        <p:spPr>
          <a:xfrm>
            <a:off x="2781300" y="2968279"/>
            <a:ext cx="2533404" cy="1200329"/>
          </a:xfrm>
          <a:prstGeom prst="rect">
            <a:avLst/>
          </a:prstGeom>
          <a:noFill/>
        </p:spPr>
        <p:txBody>
          <a:bodyPr wrap="square" rtlCol="0">
            <a:spAutoFit/>
          </a:bodyPr>
          <a:lstStyle/>
          <a:p>
            <a:r>
              <a:rPr lang="en-US" b="1" i="1" dirty="0">
                <a:solidFill>
                  <a:srgbClr val="126E31"/>
                </a:solidFill>
              </a:rPr>
              <a:t>Alana M. Broady</a:t>
            </a:r>
          </a:p>
          <a:p>
            <a:r>
              <a:rPr lang="en-US" dirty="0">
                <a:solidFill>
                  <a:srgbClr val="126E31"/>
                </a:solidFill>
              </a:rPr>
              <a:t>Theta Omega Chapter Chicago, IL</a:t>
            </a:r>
          </a:p>
          <a:p>
            <a:r>
              <a:rPr lang="en-US" b="1" dirty="0">
                <a:solidFill>
                  <a:srgbClr val="F695A1"/>
                </a:solidFill>
              </a:rPr>
              <a:t>CHAIRMAN</a:t>
            </a:r>
          </a:p>
        </p:txBody>
      </p:sp>
      <p:sp>
        <p:nvSpPr>
          <p:cNvPr id="5" name="TextBox 4">
            <a:extLst>
              <a:ext uri="{FF2B5EF4-FFF2-40B4-BE49-F238E27FC236}">
                <a16:creationId xmlns:a16="http://schemas.microsoft.com/office/drawing/2014/main" id="{FF1C2881-F0B1-C243-AEAC-42F7C56BC4A8}"/>
              </a:ext>
            </a:extLst>
          </p:cNvPr>
          <p:cNvSpPr txBox="1"/>
          <p:nvPr/>
        </p:nvSpPr>
        <p:spPr>
          <a:xfrm>
            <a:off x="7077540" y="1733983"/>
            <a:ext cx="4962060" cy="2769989"/>
          </a:xfrm>
          <a:prstGeom prst="rect">
            <a:avLst/>
          </a:prstGeom>
          <a:noFill/>
        </p:spPr>
        <p:txBody>
          <a:bodyPr wrap="square" rtlCol="0">
            <a:spAutoFit/>
          </a:bodyPr>
          <a:lstStyle/>
          <a:p>
            <a:r>
              <a:rPr lang="en-US" sz="2400" b="1" dirty="0">
                <a:solidFill>
                  <a:srgbClr val="126E31"/>
                </a:solidFill>
              </a:rPr>
              <a:t>DIAMOND/GOLDEN/SILVER STAR SORORS COMMITTEE</a:t>
            </a:r>
          </a:p>
          <a:p>
            <a:r>
              <a:rPr lang="en-US" i="1" dirty="0"/>
              <a:t>This committee has the responsibility of planning activities for the appropriate recognition of Diamond, Golden and Silver sorors at the 2020 and 2022 Boules and implement several strategies to recognize the accomplishments of Diamond and Centenarian Sorors.</a:t>
            </a:r>
            <a:endParaRPr lang="en-US" dirty="0"/>
          </a:p>
        </p:txBody>
      </p:sp>
    </p:spTree>
    <p:extLst>
      <p:ext uri="{BB962C8B-B14F-4D97-AF65-F5344CB8AC3E}">
        <p14:creationId xmlns:p14="http://schemas.microsoft.com/office/powerpoint/2010/main" val="1810303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AD55FB-F281-B54A-B486-657FDE6BC115}"/>
              </a:ext>
            </a:extLst>
          </p:cNvPr>
          <p:cNvPicPr>
            <a:picLocks noChangeAspect="1"/>
          </p:cNvPicPr>
          <p:nvPr/>
        </p:nvPicPr>
        <p:blipFill>
          <a:blip r:embed="rId2"/>
          <a:stretch>
            <a:fillRect/>
          </a:stretch>
        </p:blipFill>
        <p:spPr>
          <a:xfrm>
            <a:off x="1028700" y="2183246"/>
            <a:ext cx="1452282" cy="1828800"/>
          </a:xfrm>
          <a:prstGeom prst="rect">
            <a:avLst/>
          </a:prstGeom>
        </p:spPr>
      </p:pic>
      <p:sp>
        <p:nvSpPr>
          <p:cNvPr id="3" name="TextBox 2">
            <a:extLst>
              <a:ext uri="{FF2B5EF4-FFF2-40B4-BE49-F238E27FC236}">
                <a16:creationId xmlns:a16="http://schemas.microsoft.com/office/drawing/2014/main" id="{06716CD4-B9F7-C84A-9FC7-1B4FBCBCF7F1}"/>
              </a:ext>
            </a:extLst>
          </p:cNvPr>
          <p:cNvSpPr txBox="1"/>
          <p:nvPr/>
        </p:nvSpPr>
        <p:spPr>
          <a:xfrm>
            <a:off x="6982691" y="2000728"/>
            <a:ext cx="4454133" cy="2215991"/>
          </a:xfrm>
          <a:prstGeom prst="rect">
            <a:avLst/>
          </a:prstGeom>
          <a:noFill/>
        </p:spPr>
        <p:txBody>
          <a:bodyPr wrap="square" rtlCol="0">
            <a:spAutoFit/>
          </a:bodyPr>
          <a:lstStyle/>
          <a:p>
            <a:r>
              <a:rPr lang="en-US" sz="2400" b="1" dirty="0">
                <a:solidFill>
                  <a:srgbClr val="126E31"/>
                </a:solidFill>
              </a:rPr>
              <a:t>DISASTER RELIEF COMMITTEE</a:t>
            </a:r>
          </a:p>
          <a:p>
            <a:r>
              <a:rPr lang="en-US" i="1" dirty="0"/>
              <a:t>This committee shall develop an action plan for the sorority to react quickly to local weather and non-weather-related emergencies and significant events, with a focus on providing assistance to sorors.</a:t>
            </a:r>
          </a:p>
        </p:txBody>
      </p:sp>
      <p:sp>
        <p:nvSpPr>
          <p:cNvPr id="4" name="TextBox 3">
            <a:extLst>
              <a:ext uri="{FF2B5EF4-FFF2-40B4-BE49-F238E27FC236}">
                <a16:creationId xmlns:a16="http://schemas.microsoft.com/office/drawing/2014/main" id="{EE2652B7-4809-1948-999A-BBB3966A003C}"/>
              </a:ext>
            </a:extLst>
          </p:cNvPr>
          <p:cNvSpPr txBox="1"/>
          <p:nvPr/>
        </p:nvSpPr>
        <p:spPr>
          <a:xfrm>
            <a:off x="2781300" y="2908701"/>
            <a:ext cx="2991703" cy="1200329"/>
          </a:xfrm>
          <a:prstGeom prst="rect">
            <a:avLst/>
          </a:prstGeom>
          <a:noFill/>
        </p:spPr>
        <p:txBody>
          <a:bodyPr wrap="square" rtlCol="0">
            <a:spAutoFit/>
          </a:bodyPr>
          <a:lstStyle/>
          <a:p>
            <a:r>
              <a:rPr lang="en-US" b="1" i="1" dirty="0">
                <a:solidFill>
                  <a:srgbClr val="126E31"/>
                </a:solidFill>
              </a:rPr>
              <a:t>Jasmine Adkins Moore</a:t>
            </a:r>
          </a:p>
          <a:p>
            <a:r>
              <a:rPr lang="en-US" dirty="0">
                <a:solidFill>
                  <a:srgbClr val="126E31"/>
                </a:solidFill>
              </a:rPr>
              <a:t>Iota Epsilon Omega Chapter Teaneck, NJ</a:t>
            </a:r>
          </a:p>
          <a:p>
            <a:r>
              <a:rPr lang="en-US" b="1" dirty="0">
                <a:solidFill>
                  <a:srgbClr val="F695A1"/>
                </a:solidFill>
              </a:rPr>
              <a:t>CHAIRMAN</a:t>
            </a:r>
          </a:p>
        </p:txBody>
      </p:sp>
    </p:spTree>
    <p:extLst>
      <p:ext uri="{BB962C8B-B14F-4D97-AF65-F5344CB8AC3E}">
        <p14:creationId xmlns:p14="http://schemas.microsoft.com/office/powerpoint/2010/main" val="1109336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BD166-8748-8C44-B3A1-5275CC926099}"/>
              </a:ext>
            </a:extLst>
          </p:cNvPr>
          <p:cNvSpPr txBox="1"/>
          <p:nvPr/>
        </p:nvSpPr>
        <p:spPr>
          <a:xfrm>
            <a:off x="7010399" y="2209800"/>
            <a:ext cx="4494663" cy="1938992"/>
          </a:xfrm>
          <a:prstGeom prst="rect">
            <a:avLst/>
          </a:prstGeom>
          <a:noFill/>
        </p:spPr>
        <p:txBody>
          <a:bodyPr wrap="square" rtlCol="0">
            <a:spAutoFit/>
          </a:bodyPr>
          <a:lstStyle/>
          <a:p>
            <a:r>
              <a:rPr lang="en-US" sz="2400" b="1" dirty="0">
                <a:solidFill>
                  <a:srgbClr val="126E31"/>
                </a:solidFill>
              </a:rPr>
              <a:t>ECONOMIC IMPACT STUDY COMMITTEE</a:t>
            </a:r>
          </a:p>
          <a:p>
            <a:r>
              <a:rPr lang="en-US" i="1" dirty="0"/>
              <a:t>This committee will determine the total economic impact of Alpha Kappa Alpha Sorority at the local, regional and international level.</a:t>
            </a:r>
          </a:p>
        </p:txBody>
      </p:sp>
      <p:pic>
        <p:nvPicPr>
          <p:cNvPr id="3" name="Picture 2">
            <a:extLst>
              <a:ext uri="{FF2B5EF4-FFF2-40B4-BE49-F238E27FC236}">
                <a16:creationId xmlns:a16="http://schemas.microsoft.com/office/drawing/2014/main" id="{46EA9B58-8843-3042-9408-4935B2ECECEA}"/>
              </a:ext>
            </a:extLst>
          </p:cNvPr>
          <p:cNvPicPr>
            <a:picLocks noChangeAspect="1"/>
          </p:cNvPicPr>
          <p:nvPr/>
        </p:nvPicPr>
        <p:blipFill>
          <a:blip r:embed="rId2"/>
          <a:stretch>
            <a:fillRect/>
          </a:stretch>
        </p:blipFill>
        <p:spPr>
          <a:xfrm>
            <a:off x="1044021" y="2209800"/>
            <a:ext cx="1493340" cy="1828800"/>
          </a:xfrm>
          <a:prstGeom prst="rect">
            <a:avLst/>
          </a:prstGeom>
        </p:spPr>
      </p:pic>
      <p:sp>
        <p:nvSpPr>
          <p:cNvPr id="4" name="TextBox 3">
            <a:extLst>
              <a:ext uri="{FF2B5EF4-FFF2-40B4-BE49-F238E27FC236}">
                <a16:creationId xmlns:a16="http://schemas.microsoft.com/office/drawing/2014/main" id="{65FAD4B8-4531-9D41-94BC-18FE7D3169C6}"/>
              </a:ext>
            </a:extLst>
          </p:cNvPr>
          <p:cNvSpPr txBox="1"/>
          <p:nvPr/>
        </p:nvSpPr>
        <p:spPr>
          <a:xfrm>
            <a:off x="2728868" y="2948463"/>
            <a:ext cx="3091543" cy="1200329"/>
          </a:xfrm>
          <a:prstGeom prst="rect">
            <a:avLst/>
          </a:prstGeom>
          <a:noFill/>
        </p:spPr>
        <p:txBody>
          <a:bodyPr wrap="square" rtlCol="0">
            <a:spAutoFit/>
          </a:bodyPr>
          <a:lstStyle/>
          <a:p>
            <a:r>
              <a:rPr lang="en-US" b="1" dirty="0">
                <a:solidFill>
                  <a:srgbClr val="126E31"/>
                </a:solidFill>
              </a:rPr>
              <a:t>Vereda Williams</a:t>
            </a:r>
          </a:p>
          <a:p>
            <a:r>
              <a:rPr lang="en-US" dirty="0">
                <a:solidFill>
                  <a:srgbClr val="126E31"/>
                </a:solidFill>
              </a:rPr>
              <a:t>Beta Iota Omega Chapter</a:t>
            </a:r>
          </a:p>
          <a:p>
            <a:r>
              <a:rPr lang="en-US" dirty="0">
                <a:solidFill>
                  <a:srgbClr val="126E31"/>
                </a:solidFill>
              </a:rPr>
              <a:t>Greensboro, NC</a:t>
            </a:r>
          </a:p>
          <a:p>
            <a:r>
              <a:rPr lang="en-US" b="1" dirty="0">
                <a:solidFill>
                  <a:srgbClr val="F695A1"/>
                </a:solidFill>
              </a:rPr>
              <a:t>CHAIRMAN</a:t>
            </a:r>
          </a:p>
        </p:txBody>
      </p:sp>
    </p:spTree>
    <p:extLst>
      <p:ext uri="{BB962C8B-B14F-4D97-AF65-F5344CB8AC3E}">
        <p14:creationId xmlns:p14="http://schemas.microsoft.com/office/powerpoint/2010/main" val="240584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79FE5B-E19C-784B-9FD3-453F5BA43879}"/>
              </a:ext>
            </a:extLst>
          </p:cNvPr>
          <p:cNvPicPr>
            <a:picLocks noChangeAspect="1"/>
          </p:cNvPicPr>
          <p:nvPr/>
        </p:nvPicPr>
        <p:blipFill>
          <a:blip r:embed="rId2"/>
          <a:stretch>
            <a:fillRect/>
          </a:stretch>
        </p:blipFill>
        <p:spPr>
          <a:xfrm>
            <a:off x="1027631" y="2209800"/>
            <a:ext cx="1504161" cy="1828800"/>
          </a:xfrm>
          <a:prstGeom prst="rect">
            <a:avLst/>
          </a:prstGeom>
        </p:spPr>
      </p:pic>
      <p:sp>
        <p:nvSpPr>
          <p:cNvPr id="3" name="TextBox 2">
            <a:extLst>
              <a:ext uri="{FF2B5EF4-FFF2-40B4-BE49-F238E27FC236}">
                <a16:creationId xmlns:a16="http://schemas.microsoft.com/office/drawing/2014/main" id="{F0BB4C19-E232-744C-B00E-A55630EBE73E}"/>
              </a:ext>
            </a:extLst>
          </p:cNvPr>
          <p:cNvSpPr txBox="1"/>
          <p:nvPr/>
        </p:nvSpPr>
        <p:spPr>
          <a:xfrm>
            <a:off x="2781300" y="2690336"/>
            <a:ext cx="3455728" cy="1477328"/>
          </a:xfrm>
          <a:prstGeom prst="rect">
            <a:avLst/>
          </a:prstGeom>
          <a:noFill/>
        </p:spPr>
        <p:txBody>
          <a:bodyPr wrap="square" rtlCol="0">
            <a:spAutoFit/>
          </a:bodyPr>
          <a:lstStyle/>
          <a:p>
            <a:r>
              <a:rPr lang="en-US" b="1" dirty="0">
                <a:solidFill>
                  <a:srgbClr val="126E31"/>
                </a:solidFill>
              </a:rPr>
              <a:t>Gayle P. Miles-Scott</a:t>
            </a:r>
          </a:p>
          <a:p>
            <a:r>
              <a:rPr lang="en-US" dirty="0">
                <a:solidFill>
                  <a:srgbClr val="126E31"/>
                </a:solidFill>
              </a:rPr>
              <a:t>Beta Sigma Omega Chapter</a:t>
            </a:r>
          </a:p>
          <a:p>
            <a:r>
              <a:rPr lang="en-US" dirty="0">
                <a:solidFill>
                  <a:srgbClr val="126E31"/>
                </a:solidFill>
              </a:rPr>
              <a:t>Oklahoma City, OK</a:t>
            </a:r>
          </a:p>
          <a:p>
            <a:r>
              <a:rPr lang="en-US" b="1" dirty="0">
                <a:solidFill>
                  <a:srgbClr val="F695A1"/>
                </a:solidFill>
              </a:rPr>
              <a:t>SUPREME TAMIOUCHOS &amp; CHAIRMAN</a:t>
            </a:r>
          </a:p>
        </p:txBody>
      </p:sp>
      <p:sp>
        <p:nvSpPr>
          <p:cNvPr id="4" name="TextBox 3">
            <a:extLst>
              <a:ext uri="{FF2B5EF4-FFF2-40B4-BE49-F238E27FC236}">
                <a16:creationId xmlns:a16="http://schemas.microsoft.com/office/drawing/2014/main" id="{FC9A134C-9FBE-F044-AF92-746EEA2571DE}"/>
              </a:ext>
            </a:extLst>
          </p:cNvPr>
          <p:cNvSpPr txBox="1"/>
          <p:nvPr/>
        </p:nvSpPr>
        <p:spPr>
          <a:xfrm>
            <a:off x="7010400" y="2238970"/>
            <a:ext cx="4746171" cy="1846659"/>
          </a:xfrm>
          <a:prstGeom prst="rect">
            <a:avLst/>
          </a:prstGeom>
          <a:noFill/>
        </p:spPr>
        <p:txBody>
          <a:bodyPr wrap="square" rtlCol="0">
            <a:spAutoFit/>
          </a:bodyPr>
          <a:lstStyle/>
          <a:p>
            <a:r>
              <a:rPr lang="en-US" sz="2400" b="1" dirty="0">
                <a:solidFill>
                  <a:srgbClr val="126E31"/>
                </a:solidFill>
              </a:rPr>
              <a:t>FINANCE COMMITTEE</a:t>
            </a:r>
          </a:p>
          <a:p>
            <a:r>
              <a:rPr lang="en-US" i="1" dirty="0"/>
              <a:t>This committee shall develop and supervise the operation of the approved annual budget of the Sorority and be responsible for the auditing of all accounts not otherwise assigned.</a:t>
            </a:r>
          </a:p>
        </p:txBody>
      </p:sp>
    </p:spTree>
    <p:extLst>
      <p:ext uri="{BB962C8B-B14F-4D97-AF65-F5344CB8AC3E}">
        <p14:creationId xmlns:p14="http://schemas.microsoft.com/office/powerpoint/2010/main" val="1506842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A364F7-CC9F-8A4F-BEC4-CE65C0BF7DE2}"/>
              </a:ext>
            </a:extLst>
          </p:cNvPr>
          <p:cNvPicPr>
            <a:picLocks noChangeAspect="1"/>
          </p:cNvPicPr>
          <p:nvPr/>
        </p:nvPicPr>
        <p:blipFill>
          <a:blip r:embed="rId2"/>
          <a:stretch>
            <a:fillRect/>
          </a:stretch>
        </p:blipFill>
        <p:spPr>
          <a:xfrm>
            <a:off x="1028700" y="2209800"/>
            <a:ext cx="1452282" cy="1828800"/>
          </a:xfrm>
          <a:prstGeom prst="rect">
            <a:avLst/>
          </a:prstGeom>
        </p:spPr>
      </p:pic>
      <p:sp>
        <p:nvSpPr>
          <p:cNvPr id="3" name="TextBox 2">
            <a:extLst>
              <a:ext uri="{FF2B5EF4-FFF2-40B4-BE49-F238E27FC236}">
                <a16:creationId xmlns:a16="http://schemas.microsoft.com/office/drawing/2014/main" id="{746D655A-E770-9F49-A47C-945DA60EA587}"/>
              </a:ext>
            </a:extLst>
          </p:cNvPr>
          <p:cNvSpPr txBox="1"/>
          <p:nvPr/>
        </p:nvSpPr>
        <p:spPr>
          <a:xfrm>
            <a:off x="2781300" y="2933131"/>
            <a:ext cx="3169124" cy="1477328"/>
          </a:xfrm>
          <a:prstGeom prst="rect">
            <a:avLst/>
          </a:prstGeom>
          <a:noFill/>
        </p:spPr>
        <p:txBody>
          <a:bodyPr wrap="square" rtlCol="0">
            <a:spAutoFit/>
          </a:bodyPr>
          <a:lstStyle/>
          <a:p>
            <a:r>
              <a:rPr lang="en-US" b="1" dirty="0">
                <a:solidFill>
                  <a:srgbClr val="126E31"/>
                </a:solidFill>
              </a:rPr>
              <a:t>Berna Greer</a:t>
            </a:r>
          </a:p>
          <a:p>
            <a:r>
              <a:rPr lang="en-US" dirty="0">
                <a:solidFill>
                  <a:srgbClr val="126E31"/>
                </a:solidFill>
              </a:rPr>
              <a:t>Alpha Kappa Omega Chapter</a:t>
            </a:r>
          </a:p>
          <a:p>
            <a:r>
              <a:rPr lang="en-US" dirty="0">
                <a:solidFill>
                  <a:srgbClr val="126E31"/>
                </a:solidFill>
              </a:rPr>
              <a:t>Houston, TX</a:t>
            </a:r>
          </a:p>
          <a:p>
            <a:r>
              <a:rPr lang="en-US" b="1" dirty="0">
                <a:solidFill>
                  <a:srgbClr val="F695A1"/>
                </a:solidFill>
              </a:rPr>
              <a:t>CHAIRMAN</a:t>
            </a:r>
          </a:p>
          <a:p>
            <a:endParaRPr lang="en-US" dirty="0"/>
          </a:p>
        </p:txBody>
      </p:sp>
      <p:sp>
        <p:nvSpPr>
          <p:cNvPr id="4" name="TextBox 3">
            <a:extLst>
              <a:ext uri="{FF2B5EF4-FFF2-40B4-BE49-F238E27FC236}">
                <a16:creationId xmlns:a16="http://schemas.microsoft.com/office/drawing/2014/main" id="{CACF3759-F262-0346-8378-CD47F56699A2}"/>
              </a:ext>
            </a:extLst>
          </p:cNvPr>
          <p:cNvSpPr txBox="1"/>
          <p:nvPr/>
        </p:nvSpPr>
        <p:spPr>
          <a:xfrm>
            <a:off x="7066313" y="1223458"/>
            <a:ext cx="4688774" cy="4524315"/>
          </a:xfrm>
          <a:prstGeom prst="rect">
            <a:avLst/>
          </a:prstGeom>
          <a:noFill/>
        </p:spPr>
        <p:txBody>
          <a:bodyPr wrap="square" rtlCol="0">
            <a:spAutoFit/>
          </a:bodyPr>
          <a:lstStyle/>
          <a:p>
            <a:r>
              <a:rPr lang="en-US" sz="2400" b="1" dirty="0">
                <a:solidFill>
                  <a:srgbClr val="126E31"/>
                </a:solidFill>
              </a:rPr>
              <a:t>FINANCIAL OFFICERS’ CERTIFICATION</a:t>
            </a:r>
          </a:p>
          <a:p>
            <a:r>
              <a:rPr lang="en-US" sz="2400" b="1" dirty="0">
                <a:solidFill>
                  <a:srgbClr val="126E31"/>
                </a:solidFill>
              </a:rPr>
              <a:t>COMMITTEE</a:t>
            </a:r>
          </a:p>
          <a:p>
            <a:r>
              <a:rPr lang="en-US" i="1" dirty="0"/>
              <a:t>This committee shall develop the curriculum to train sorors who currently serve as Pecunious Grammateus and Tamiouchos at the chapter level. Additionally, sorors who are interested in serving and chapter members who would like to learn more about the financial operations of the chapter are encouraged to attend the training. Sorors who are Certified Public Accountants will receive 4 hours of CPE credit for attending the workshop.</a:t>
            </a:r>
          </a:p>
        </p:txBody>
      </p:sp>
    </p:spTree>
    <p:extLst>
      <p:ext uri="{BB962C8B-B14F-4D97-AF65-F5344CB8AC3E}">
        <p14:creationId xmlns:p14="http://schemas.microsoft.com/office/powerpoint/2010/main" val="109879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1184850"/>
            <a:ext cx="4808561" cy="4339650"/>
          </a:xfrm>
          <a:prstGeom prst="rect">
            <a:avLst/>
          </a:prstGeom>
          <a:noFill/>
        </p:spPr>
        <p:txBody>
          <a:bodyPr wrap="square" rtlCol="0">
            <a:spAutoFit/>
          </a:bodyPr>
          <a:lstStyle/>
          <a:p>
            <a:r>
              <a:rPr lang="en-US" sz="2400" b="1" dirty="0">
                <a:solidFill>
                  <a:srgbClr val="126E31"/>
                </a:solidFill>
                <a:latin typeface="Georgia" panose="02040502050405020303" pitchFamily="18" charset="0"/>
              </a:rPr>
              <a:t>SUPREME BASILEUS</a:t>
            </a:r>
          </a:p>
          <a:p>
            <a:r>
              <a:rPr lang="en-US" i="1" dirty="0">
                <a:latin typeface="Georgia" panose="02040502050405020303" pitchFamily="18" charset="0"/>
              </a:rPr>
              <a:t>She shall preside at all meetings of the Boule and the Directorate.  She shall perform the duties which are usually executed by the chief officer.  She shall appoint, with the approval of the Directorate all delegates to the national organizations with which Alpha Kappa Alpha Sorority, Incorporated, is affiliated.  She shall exercise general supervision over employed personnel and over the Boule.  The program of the Boule shall be prepared under her direction.  She shall be an ex-officio member of all committees except the Nominating Committee.</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44795" y="3285601"/>
            <a:ext cx="3351205" cy="1200329"/>
          </a:xfrm>
          <a:prstGeom prst="rect">
            <a:avLst/>
          </a:prstGeom>
          <a:noFill/>
        </p:spPr>
        <p:txBody>
          <a:bodyPr wrap="square" rtlCol="0">
            <a:spAutoFit/>
          </a:bodyPr>
          <a:lstStyle/>
          <a:p>
            <a:r>
              <a:rPr lang="en-US" b="1" dirty="0">
                <a:solidFill>
                  <a:srgbClr val="126E31"/>
                </a:solidFill>
                <a:latin typeface="Georgia" panose="02040502050405020303" pitchFamily="18" charset="0"/>
              </a:rPr>
              <a:t>Dr. Glenda Glover</a:t>
            </a:r>
          </a:p>
          <a:p>
            <a:r>
              <a:rPr lang="en-US" dirty="0">
                <a:solidFill>
                  <a:srgbClr val="126E31"/>
                </a:solidFill>
                <a:latin typeface="Georgia" panose="02040502050405020303" pitchFamily="18" charset="0"/>
              </a:rPr>
              <a:t>Beta Delta Omega </a:t>
            </a:r>
          </a:p>
          <a:p>
            <a:r>
              <a:rPr lang="en-US" dirty="0">
                <a:solidFill>
                  <a:srgbClr val="126E31"/>
                </a:solidFill>
                <a:latin typeface="Georgia" panose="02040502050405020303" pitchFamily="18" charset="0"/>
              </a:rPr>
              <a:t>Nashville, TN</a:t>
            </a:r>
            <a:endParaRPr lang="en-US" b="1" dirty="0">
              <a:solidFill>
                <a:srgbClr val="F695A1"/>
              </a:solidFill>
              <a:latin typeface="Georgia" panose="02040502050405020303" pitchFamily="18" charset="0"/>
            </a:endParaRPr>
          </a:p>
          <a:p>
            <a:endParaRPr lang="en-US" b="1" dirty="0">
              <a:solidFill>
                <a:srgbClr val="126E31"/>
              </a:solidFill>
              <a:latin typeface="Georgia" panose="02040502050405020303" pitchFamily="18" charset="0"/>
            </a:endParaRPr>
          </a:p>
        </p:txBody>
      </p:sp>
      <p:pic>
        <p:nvPicPr>
          <p:cNvPr id="8" name="Picture 7" descr="A person smiling for the camera&#10;&#10;Description automatically generated">
            <a:extLst>
              <a:ext uri="{FF2B5EF4-FFF2-40B4-BE49-F238E27FC236}">
                <a16:creationId xmlns:a16="http://schemas.microsoft.com/office/drawing/2014/main" id="{5F53D14D-1EC6-594C-8968-B6E60EB7713B}"/>
              </a:ext>
            </a:extLst>
          </p:cNvPr>
          <p:cNvPicPr>
            <a:picLocks noChangeAspect="1"/>
          </p:cNvPicPr>
          <p:nvPr/>
        </p:nvPicPr>
        <p:blipFill>
          <a:blip r:embed="rId3"/>
          <a:stretch>
            <a:fillRect/>
          </a:stretch>
        </p:blipFill>
        <p:spPr>
          <a:xfrm>
            <a:off x="1028700" y="2247900"/>
            <a:ext cx="1463040" cy="1828800"/>
          </a:xfrm>
          <a:prstGeom prst="rect">
            <a:avLst/>
          </a:prstGeom>
        </p:spPr>
      </p:pic>
    </p:spTree>
    <p:extLst>
      <p:ext uri="{BB962C8B-B14F-4D97-AF65-F5344CB8AC3E}">
        <p14:creationId xmlns:p14="http://schemas.microsoft.com/office/powerpoint/2010/main" val="1027369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DD8649-2C7A-3446-A34D-97DD133AC721}"/>
              </a:ext>
            </a:extLst>
          </p:cNvPr>
          <p:cNvPicPr>
            <a:picLocks noChangeAspect="1"/>
          </p:cNvPicPr>
          <p:nvPr/>
        </p:nvPicPr>
        <p:blipFill>
          <a:blip r:embed="rId2"/>
          <a:stretch>
            <a:fillRect/>
          </a:stretch>
        </p:blipFill>
        <p:spPr>
          <a:xfrm>
            <a:off x="1028700" y="2209800"/>
            <a:ext cx="1452282" cy="1828800"/>
          </a:xfrm>
          <a:prstGeom prst="rect">
            <a:avLst/>
          </a:prstGeom>
        </p:spPr>
      </p:pic>
      <p:sp>
        <p:nvSpPr>
          <p:cNvPr id="3" name="TextBox 2">
            <a:extLst>
              <a:ext uri="{FF2B5EF4-FFF2-40B4-BE49-F238E27FC236}">
                <a16:creationId xmlns:a16="http://schemas.microsoft.com/office/drawing/2014/main" id="{B458A27C-80D5-F545-9EE0-490DD7AFFD17}"/>
              </a:ext>
            </a:extLst>
          </p:cNvPr>
          <p:cNvSpPr txBox="1"/>
          <p:nvPr/>
        </p:nvSpPr>
        <p:spPr>
          <a:xfrm>
            <a:off x="2781300" y="2972939"/>
            <a:ext cx="3176443" cy="1477328"/>
          </a:xfrm>
          <a:prstGeom prst="rect">
            <a:avLst/>
          </a:prstGeom>
          <a:noFill/>
        </p:spPr>
        <p:txBody>
          <a:bodyPr wrap="square" rtlCol="0">
            <a:spAutoFit/>
          </a:bodyPr>
          <a:lstStyle/>
          <a:p>
            <a:r>
              <a:rPr lang="en-US" b="1" dirty="0">
                <a:solidFill>
                  <a:srgbClr val="126E31"/>
                </a:solidFill>
              </a:rPr>
              <a:t>Tamara D. Smith</a:t>
            </a:r>
          </a:p>
          <a:p>
            <a:r>
              <a:rPr lang="en-US" dirty="0">
                <a:solidFill>
                  <a:srgbClr val="126E31"/>
                </a:solidFill>
              </a:rPr>
              <a:t>Chi Omega Omega Chapter</a:t>
            </a:r>
          </a:p>
          <a:p>
            <a:r>
              <a:rPr lang="en-US" dirty="0">
                <a:solidFill>
                  <a:srgbClr val="126E31"/>
                </a:solidFill>
              </a:rPr>
              <a:t>Shorewood, IL</a:t>
            </a:r>
          </a:p>
          <a:p>
            <a:r>
              <a:rPr lang="en-US" b="1" dirty="0">
                <a:solidFill>
                  <a:srgbClr val="F695A1"/>
                </a:solidFill>
              </a:rPr>
              <a:t>CHAIRMAN</a:t>
            </a:r>
          </a:p>
          <a:p>
            <a:endParaRPr lang="en-US" dirty="0"/>
          </a:p>
        </p:txBody>
      </p:sp>
      <p:sp>
        <p:nvSpPr>
          <p:cNvPr id="4" name="TextBox 3">
            <a:extLst>
              <a:ext uri="{FF2B5EF4-FFF2-40B4-BE49-F238E27FC236}">
                <a16:creationId xmlns:a16="http://schemas.microsoft.com/office/drawing/2014/main" id="{04A20D80-FDF9-7746-8F94-F7098DD6DE86}"/>
              </a:ext>
            </a:extLst>
          </p:cNvPr>
          <p:cNvSpPr txBox="1"/>
          <p:nvPr/>
        </p:nvSpPr>
        <p:spPr>
          <a:xfrm>
            <a:off x="7232072" y="2018805"/>
            <a:ext cx="4423115" cy="2585323"/>
          </a:xfrm>
          <a:prstGeom prst="rect">
            <a:avLst/>
          </a:prstGeom>
          <a:noFill/>
        </p:spPr>
        <p:txBody>
          <a:bodyPr wrap="square" rtlCol="0">
            <a:spAutoFit/>
          </a:bodyPr>
          <a:lstStyle/>
          <a:p>
            <a:r>
              <a:rPr lang="en-US" sz="2400" b="1" dirty="0">
                <a:solidFill>
                  <a:srgbClr val="126E31"/>
                </a:solidFill>
              </a:rPr>
              <a:t>FORMER DIRECTORATE/ FORMER SUPREME</a:t>
            </a:r>
          </a:p>
          <a:p>
            <a:r>
              <a:rPr lang="en-US" sz="2400" b="1" dirty="0">
                <a:solidFill>
                  <a:srgbClr val="126E31"/>
                </a:solidFill>
              </a:rPr>
              <a:t>BASILEI COMMITTEE</a:t>
            </a:r>
          </a:p>
          <a:p>
            <a:r>
              <a:rPr lang="en-US" i="1" dirty="0"/>
              <a:t>This committee will review and determine appropriate courtesies</a:t>
            </a:r>
          </a:p>
          <a:p>
            <a:r>
              <a:rPr lang="en-US" i="1" dirty="0"/>
              <a:t>and protocols to be extended to former Supreme Basilei and other former Directorate members.</a:t>
            </a:r>
          </a:p>
        </p:txBody>
      </p:sp>
    </p:spTree>
    <p:extLst>
      <p:ext uri="{BB962C8B-B14F-4D97-AF65-F5344CB8AC3E}">
        <p14:creationId xmlns:p14="http://schemas.microsoft.com/office/powerpoint/2010/main" val="2809566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5A10C4-D6FB-C341-B7C0-274F2033A84D}"/>
              </a:ext>
            </a:extLst>
          </p:cNvPr>
          <p:cNvPicPr>
            <a:picLocks noChangeAspect="1"/>
          </p:cNvPicPr>
          <p:nvPr/>
        </p:nvPicPr>
        <p:blipFill>
          <a:blip r:embed="rId2"/>
          <a:stretch>
            <a:fillRect/>
          </a:stretch>
        </p:blipFill>
        <p:spPr>
          <a:xfrm>
            <a:off x="1027893" y="1296182"/>
            <a:ext cx="1453896" cy="1830832"/>
          </a:xfrm>
          <a:prstGeom prst="rect">
            <a:avLst/>
          </a:prstGeom>
        </p:spPr>
      </p:pic>
      <p:pic>
        <p:nvPicPr>
          <p:cNvPr id="3" name="Picture 2">
            <a:extLst>
              <a:ext uri="{FF2B5EF4-FFF2-40B4-BE49-F238E27FC236}">
                <a16:creationId xmlns:a16="http://schemas.microsoft.com/office/drawing/2014/main" id="{D83A95EA-9AC0-9648-9351-1C58F5A155D5}"/>
              </a:ext>
            </a:extLst>
          </p:cNvPr>
          <p:cNvPicPr>
            <a:picLocks noChangeAspect="1"/>
          </p:cNvPicPr>
          <p:nvPr/>
        </p:nvPicPr>
        <p:blipFill>
          <a:blip r:embed="rId3"/>
          <a:stretch>
            <a:fillRect/>
          </a:stretch>
        </p:blipFill>
        <p:spPr>
          <a:xfrm>
            <a:off x="1028700" y="3733018"/>
            <a:ext cx="1452282" cy="1828800"/>
          </a:xfrm>
          <a:prstGeom prst="rect">
            <a:avLst/>
          </a:prstGeom>
        </p:spPr>
      </p:pic>
      <p:sp>
        <p:nvSpPr>
          <p:cNvPr id="4" name="TextBox 3">
            <a:extLst>
              <a:ext uri="{FF2B5EF4-FFF2-40B4-BE49-F238E27FC236}">
                <a16:creationId xmlns:a16="http://schemas.microsoft.com/office/drawing/2014/main" id="{58AA3D8B-D1EB-D740-8E9F-AA5F969338F1}"/>
              </a:ext>
            </a:extLst>
          </p:cNvPr>
          <p:cNvSpPr txBox="1"/>
          <p:nvPr/>
        </p:nvSpPr>
        <p:spPr>
          <a:xfrm>
            <a:off x="7362333" y="1793174"/>
            <a:ext cx="4101785" cy="2585323"/>
          </a:xfrm>
          <a:prstGeom prst="rect">
            <a:avLst/>
          </a:prstGeom>
          <a:noFill/>
        </p:spPr>
        <p:txBody>
          <a:bodyPr wrap="square" rtlCol="0">
            <a:spAutoFit/>
          </a:bodyPr>
          <a:lstStyle/>
          <a:p>
            <a:r>
              <a:rPr lang="en-US" sz="2400" b="1" dirty="0">
                <a:solidFill>
                  <a:srgbClr val="126E31"/>
                </a:solidFill>
              </a:rPr>
              <a:t>GRADUATE ADVISORS’ CERTIFICATION</a:t>
            </a:r>
          </a:p>
          <a:p>
            <a:r>
              <a:rPr lang="en-US" sz="2400" b="1" dirty="0">
                <a:solidFill>
                  <a:srgbClr val="126E31"/>
                </a:solidFill>
              </a:rPr>
              <a:t>COMMITTEE</a:t>
            </a:r>
          </a:p>
          <a:p>
            <a:r>
              <a:rPr lang="en-US" i="1" dirty="0"/>
              <a:t>This committee has the responsibility for training and certifying sorors for the position of Graduate advisor and issue certification to sorors who successfully complete the training.</a:t>
            </a:r>
          </a:p>
        </p:txBody>
      </p:sp>
      <p:sp>
        <p:nvSpPr>
          <p:cNvPr id="5" name="TextBox 4">
            <a:extLst>
              <a:ext uri="{FF2B5EF4-FFF2-40B4-BE49-F238E27FC236}">
                <a16:creationId xmlns:a16="http://schemas.microsoft.com/office/drawing/2014/main" id="{88F4195A-5DD9-8A49-99B9-44AB7B9FCF50}"/>
              </a:ext>
            </a:extLst>
          </p:cNvPr>
          <p:cNvSpPr txBox="1"/>
          <p:nvPr/>
        </p:nvSpPr>
        <p:spPr>
          <a:xfrm>
            <a:off x="2748799" y="2032807"/>
            <a:ext cx="3622343" cy="1200329"/>
          </a:xfrm>
          <a:prstGeom prst="rect">
            <a:avLst/>
          </a:prstGeom>
          <a:noFill/>
        </p:spPr>
        <p:txBody>
          <a:bodyPr wrap="square" rtlCol="0">
            <a:spAutoFit/>
          </a:bodyPr>
          <a:lstStyle/>
          <a:p>
            <a:r>
              <a:rPr lang="en-US" b="1" dirty="0">
                <a:solidFill>
                  <a:srgbClr val="126E31"/>
                </a:solidFill>
              </a:rPr>
              <a:t>Joyce Gilchrist</a:t>
            </a:r>
          </a:p>
          <a:p>
            <a:r>
              <a:rPr lang="en-US" dirty="0">
                <a:solidFill>
                  <a:srgbClr val="126E31"/>
                </a:solidFill>
              </a:rPr>
              <a:t>Lambda Epsilon Omega Chapter</a:t>
            </a:r>
          </a:p>
          <a:p>
            <a:r>
              <a:rPr lang="en-US" dirty="0">
                <a:solidFill>
                  <a:srgbClr val="126E31"/>
                </a:solidFill>
              </a:rPr>
              <a:t>Lithonia, GA</a:t>
            </a:r>
          </a:p>
          <a:p>
            <a:r>
              <a:rPr lang="en-US" b="1" dirty="0">
                <a:solidFill>
                  <a:srgbClr val="F695A1"/>
                </a:solidFill>
              </a:rPr>
              <a:t>CHAIRMAN</a:t>
            </a:r>
          </a:p>
        </p:txBody>
      </p:sp>
      <p:sp>
        <p:nvSpPr>
          <p:cNvPr id="6" name="TextBox 5">
            <a:extLst>
              <a:ext uri="{FF2B5EF4-FFF2-40B4-BE49-F238E27FC236}">
                <a16:creationId xmlns:a16="http://schemas.microsoft.com/office/drawing/2014/main" id="{3156125E-2AE4-5242-AE89-1436D85A817D}"/>
              </a:ext>
            </a:extLst>
          </p:cNvPr>
          <p:cNvSpPr txBox="1"/>
          <p:nvPr/>
        </p:nvSpPr>
        <p:spPr>
          <a:xfrm>
            <a:off x="2748799" y="4454664"/>
            <a:ext cx="3115294" cy="1477328"/>
          </a:xfrm>
          <a:prstGeom prst="rect">
            <a:avLst/>
          </a:prstGeom>
          <a:noFill/>
        </p:spPr>
        <p:txBody>
          <a:bodyPr wrap="square" rtlCol="0">
            <a:spAutoFit/>
          </a:bodyPr>
          <a:lstStyle/>
          <a:p>
            <a:r>
              <a:rPr lang="en-US" b="1" dirty="0">
                <a:solidFill>
                  <a:srgbClr val="126E31"/>
                </a:solidFill>
              </a:rPr>
              <a:t>Toni Kendrick</a:t>
            </a:r>
          </a:p>
          <a:p>
            <a:r>
              <a:rPr lang="en-US" dirty="0">
                <a:solidFill>
                  <a:srgbClr val="126E31"/>
                </a:solidFill>
              </a:rPr>
              <a:t>Alpha Alpha Omega Chapter</a:t>
            </a:r>
          </a:p>
          <a:p>
            <a:r>
              <a:rPr lang="en-US" dirty="0">
                <a:solidFill>
                  <a:srgbClr val="126E31"/>
                </a:solidFill>
              </a:rPr>
              <a:t>Pittsburgh, PA</a:t>
            </a:r>
          </a:p>
          <a:p>
            <a:r>
              <a:rPr lang="en-US" b="1" dirty="0">
                <a:solidFill>
                  <a:srgbClr val="F695A1"/>
                </a:solidFill>
              </a:rPr>
              <a:t>CO-CHAIRMAN</a:t>
            </a:r>
          </a:p>
          <a:p>
            <a:endParaRPr lang="en-US" dirty="0">
              <a:solidFill>
                <a:srgbClr val="126E31"/>
              </a:solidFill>
            </a:endParaRPr>
          </a:p>
        </p:txBody>
      </p:sp>
    </p:spTree>
    <p:extLst>
      <p:ext uri="{BB962C8B-B14F-4D97-AF65-F5344CB8AC3E}">
        <p14:creationId xmlns:p14="http://schemas.microsoft.com/office/powerpoint/2010/main" val="2859235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EB5A99-8537-CC4F-9452-287B39499655}"/>
              </a:ext>
            </a:extLst>
          </p:cNvPr>
          <p:cNvPicPr>
            <a:picLocks noChangeAspect="1"/>
          </p:cNvPicPr>
          <p:nvPr/>
        </p:nvPicPr>
        <p:blipFill>
          <a:blip r:embed="rId2"/>
          <a:stretch>
            <a:fillRect/>
          </a:stretch>
        </p:blipFill>
        <p:spPr>
          <a:xfrm>
            <a:off x="1007657" y="2193630"/>
            <a:ext cx="1452282" cy="1828800"/>
          </a:xfrm>
          <a:prstGeom prst="rect">
            <a:avLst/>
          </a:prstGeom>
        </p:spPr>
      </p:pic>
      <p:sp>
        <p:nvSpPr>
          <p:cNvPr id="3" name="TextBox 2">
            <a:extLst>
              <a:ext uri="{FF2B5EF4-FFF2-40B4-BE49-F238E27FC236}">
                <a16:creationId xmlns:a16="http://schemas.microsoft.com/office/drawing/2014/main" id="{98C60C4A-8390-3E48-B85E-D680800E34D4}"/>
              </a:ext>
            </a:extLst>
          </p:cNvPr>
          <p:cNvSpPr txBox="1"/>
          <p:nvPr/>
        </p:nvSpPr>
        <p:spPr>
          <a:xfrm>
            <a:off x="7010400" y="1982821"/>
            <a:ext cx="4672084" cy="2308324"/>
          </a:xfrm>
          <a:prstGeom prst="rect">
            <a:avLst/>
          </a:prstGeom>
          <a:noFill/>
        </p:spPr>
        <p:txBody>
          <a:bodyPr wrap="square" rtlCol="0">
            <a:spAutoFit/>
          </a:bodyPr>
          <a:lstStyle/>
          <a:p>
            <a:r>
              <a:rPr lang="en-US" sz="2400" b="1" dirty="0">
                <a:solidFill>
                  <a:srgbClr val="126E31"/>
                </a:solidFill>
              </a:rPr>
              <a:t>GRADUATE/ UNDERGRADUATE TASK FORCE COMMITTEE</a:t>
            </a:r>
          </a:p>
          <a:p>
            <a:r>
              <a:rPr lang="en-US" i="1" dirty="0"/>
              <a:t>This committee will develop information for the Supreme Basileus and the Directorate on issues that impact relations between graduates and undergraduates.</a:t>
            </a:r>
          </a:p>
        </p:txBody>
      </p:sp>
      <p:sp>
        <p:nvSpPr>
          <p:cNvPr id="4" name="TextBox 3">
            <a:extLst>
              <a:ext uri="{FF2B5EF4-FFF2-40B4-BE49-F238E27FC236}">
                <a16:creationId xmlns:a16="http://schemas.microsoft.com/office/drawing/2014/main" id="{BCDD0C7A-9AD2-2549-9C25-2BB22A4642B4}"/>
              </a:ext>
            </a:extLst>
          </p:cNvPr>
          <p:cNvSpPr txBox="1"/>
          <p:nvPr/>
        </p:nvSpPr>
        <p:spPr>
          <a:xfrm>
            <a:off x="2781300" y="2913737"/>
            <a:ext cx="2588820" cy="1200329"/>
          </a:xfrm>
          <a:prstGeom prst="rect">
            <a:avLst/>
          </a:prstGeom>
          <a:noFill/>
        </p:spPr>
        <p:txBody>
          <a:bodyPr wrap="square" rtlCol="0">
            <a:spAutoFit/>
          </a:bodyPr>
          <a:lstStyle/>
          <a:p>
            <a:r>
              <a:rPr lang="en-US" b="1" dirty="0">
                <a:solidFill>
                  <a:srgbClr val="126E31"/>
                </a:solidFill>
              </a:rPr>
              <a:t>Yolanda Stith</a:t>
            </a:r>
          </a:p>
          <a:p>
            <a:r>
              <a:rPr lang="en-US" dirty="0">
                <a:solidFill>
                  <a:srgbClr val="126E31"/>
                </a:solidFill>
              </a:rPr>
              <a:t>General Member</a:t>
            </a:r>
          </a:p>
          <a:p>
            <a:r>
              <a:rPr lang="en-US" dirty="0">
                <a:solidFill>
                  <a:srgbClr val="126E31"/>
                </a:solidFill>
              </a:rPr>
              <a:t>Charlotte, NC</a:t>
            </a:r>
          </a:p>
          <a:p>
            <a:r>
              <a:rPr lang="en-US" b="1" dirty="0">
                <a:solidFill>
                  <a:srgbClr val="F695A1"/>
                </a:solidFill>
              </a:rPr>
              <a:t>CHAIRMAN</a:t>
            </a:r>
          </a:p>
        </p:txBody>
      </p:sp>
    </p:spTree>
    <p:extLst>
      <p:ext uri="{BB962C8B-B14F-4D97-AF65-F5344CB8AC3E}">
        <p14:creationId xmlns:p14="http://schemas.microsoft.com/office/powerpoint/2010/main" val="1242289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22D2F9-0FA5-854F-91A6-E983FC19CCAC}"/>
              </a:ext>
            </a:extLst>
          </p:cNvPr>
          <p:cNvPicPr>
            <a:picLocks noChangeAspect="1"/>
          </p:cNvPicPr>
          <p:nvPr/>
        </p:nvPicPr>
        <p:blipFill>
          <a:blip r:embed="rId2"/>
          <a:stretch>
            <a:fillRect/>
          </a:stretch>
        </p:blipFill>
        <p:spPr>
          <a:xfrm>
            <a:off x="1028700" y="2209800"/>
            <a:ext cx="1506071" cy="1828800"/>
          </a:xfrm>
          <a:prstGeom prst="rect">
            <a:avLst/>
          </a:prstGeom>
        </p:spPr>
      </p:pic>
      <p:sp>
        <p:nvSpPr>
          <p:cNvPr id="3" name="TextBox 2">
            <a:extLst>
              <a:ext uri="{FF2B5EF4-FFF2-40B4-BE49-F238E27FC236}">
                <a16:creationId xmlns:a16="http://schemas.microsoft.com/office/drawing/2014/main" id="{FFD13413-5574-8D48-9160-1B9D42B0F283}"/>
              </a:ext>
            </a:extLst>
          </p:cNvPr>
          <p:cNvSpPr txBox="1"/>
          <p:nvPr/>
        </p:nvSpPr>
        <p:spPr>
          <a:xfrm>
            <a:off x="2699413" y="1836087"/>
            <a:ext cx="3987990" cy="2585323"/>
          </a:xfrm>
          <a:prstGeom prst="rect">
            <a:avLst/>
          </a:prstGeom>
          <a:noFill/>
        </p:spPr>
        <p:txBody>
          <a:bodyPr wrap="square" rtlCol="0">
            <a:spAutoFit/>
          </a:bodyPr>
          <a:lstStyle/>
          <a:p>
            <a:r>
              <a:rPr lang="en-US" b="1" dirty="0">
                <a:solidFill>
                  <a:srgbClr val="126E31"/>
                </a:solidFill>
              </a:rPr>
              <a:t>Dorothy “Dot” Cowser Yancy</a:t>
            </a:r>
          </a:p>
          <a:p>
            <a:r>
              <a:rPr lang="en-US" i="1" dirty="0">
                <a:solidFill>
                  <a:srgbClr val="126E31"/>
                </a:solidFill>
              </a:rPr>
              <a:t>President Emerita</a:t>
            </a:r>
          </a:p>
          <a:p>
            <a:r>
              <a:rPr lang="en-US" dirty="0">
                <a:solidFill>
                  <a:srgbClr val="126E31"/>
                </a:solidFill>
              </a:rPr>
              <a:t>Johnson C. Smith University</a:t>
            </a:r>
          </a:p>
          <a:p>
            <a:r>
              <a:rPr lang="en-US" dirty="0">
                <a:solidFill>
                  <a:srgbClr val="126E31"/>
                </a:solidFill>
              </a:rPr>
              <a:t>Charlotte, NC</a:t>
            </a:r>
          </a:p>
          <a:p>
            <a:r>
              <a:rPr lang="en-US" dirty="0">
                <a:solidFill>
                  <a:srgbClr val="126E31"/>
                </a:solidFill>
              </a:rPr>
              <a:t>&amp; </a:t>
            </a:r>
          </a:p>
          <a:p>
            <a:r>
              <a:rPr lang="en-US" i="1" dirty="0">
                <a:solidFill>
                  <a:srgbClr val="126E31"/>
                </a:solidFill>
              </a:rPr>
              <a:t>President Emerita</a:t>
            </a:r>
          </a:p>
          <a:p>
            <a:r>
              <a:rPr lang="en-US" dirty="0">
                <a:solidFill>
                  <a:srgbClr val="126E31"/>
                </a:solidFill>
              </a:rPr>
              <a:t>Shaw University</a:t>
            </a:r>
          </a:p>
          <a:p>
            <a:r>
              <a:rPr lang="en-US" dirty="0">
                <a:solidFill>
                  <a:srgbClr val="126E31"/>
                </a:solidFill>
              </a:rPr>
              <a:t>Raleigh, NC</a:t>
            </a:r>
          </a:p>
          <a:p>
            <a:r>
              <a:rPr lang="en-US" b="1" dirty="0">
                <a:solidFill>
                  <a:srgbClr val="F695A1"/>
                </a:solidFill>
              </a:rPr>
              <a:t>CHAIRMAN</a:t>
            </a:r>
          </a:p>
        </p:txBody>
      </p:sp>
      <p:sp>
        <p:nvSpPr>
          <p:cNvPr id="4" name="TextBox 3">
            <a:extLst>
              <a:ext uri="{FF2B5EF4-FFF2-40B4-BE49-F238E27FC236}">
                <a16:creationId xmlns:a16="http://schemas.microsoft.com/office/drawing/2014/main" id="{7BD10B6B-11FC-E845-A759-FBA2BC99428B}"/>
              </a:ext>
            </a:extLst>
          </p:cNvPr>
          <p:cNvSpPr txBox="1"/>
          <p:nvPr/>
        </p:nvSpPr>
        <p:spPr>
          <a:xfrm>
            <a:off x="7118105" y="2140552"/>
            <a:ext cx="4286992" cy="1938992"/>
          </a:xfrm>
          <a:prstGeom prst="rect">
            <a:avLst/>
          </a:prstGeom>
          <a:noFill/>
        </p:spPr>
        <p:txBody>
          <a:bodyPr wrap="square" rtlCol="0">
            <a:spAutoFit/>
          </a:bodyPr>
          <a:lstStyle/>
          <a:p>
            <a:r>
              <a:rPr lang="en-US" sz="2400" b="1" dirty="0">
                <a:solidFill>
                  <a:srgbClr val="126E31"/>
                </a:solidFill>
              </a:rPr>
              <a:t>HBCU PRESIDENTS ROUNDTABLE</a:t>
            </a:r>
          </a:p>
          <a:p>
            <a:r>
              <a:rPr lang="en-US" i="1" dirty="0"/>
              <a:t>The committee will study broad issues that affect HBCUs and the role the Sorority can play in meeting the challenges of HBCUs.</a:t>
            </a:r>
          </a:p>
        </p:txBody>
      </p:sp>
    </p:spTree>
    <p:extLst>
      <p:ext uri="{BB962C8B-B14F-4D97-AF65-F5344CB8AC3E}">
        <p14:creationId xmlns:p14="http://schemas.microsoft.com/office/powerpoint/2010/main" val="3533939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A9BFD3-0721-3144-A60A-796445212A56}"/>
              </a:ext>
            </a:extLst>
          </p:cNvPr>
          <p:cNvPicPr>
            <a:picLocks noChangeAspect="1"/>
          </p:cNvPicPr>
          <p:nvPr/>
        </p:nvPicPr>
        <p:blipFill>
          <a:blip r:embed="rId2"/>
          <a:stretch>
            <a:fillRect/>
          </a:stretch>
        </p:blipFill>
        <p:spPr>
          <a:xfrm>
            <a:off x="1028700" y="2209800"/>
            <a:ext cx="1452282" cy="1828800"/>
          </a:xfrm>
          <a:prstGeom prst="rect">
            <a:avLst/>
          </a:prstGeom>
        </p:spPr>
      </p:pic>
      <p:sp>
        <p:nvSpPr>
          <p:cNvPr id="3" name="TextBox 2">
            <a:extLst>
              <a:ext uri="{FF2B5EF4-FFF2-40B4-BE49-F238E27FC236}">
                <a16:creationId xmlns:a16="http://schemas.microsoft.com/office/drawing/2014/main" id="{84BB7B2F-3A33-6643-BAC7-280277C105DF}"/>
              </a:ext>
            </a:extLst>
          </p:cNvPr>
          <p:cNvSpPr txBox="1"/>
          <p:nvPr/>
        </p:nvSpPr>
        <p:spPr>
          <a:xfrm>
            <a:off x="2699414" y="2947115"/>
            <a:ext cx="2938168" cy="1200329"/>
          </a:xfrm>
          <a:prstGeom prst="rect">
            <a:avLst/>
          </a:prstGeom>
          <a:noFill/>
        </p:spPr>
        <p:txBody>
          <a:bodyPr wrap="square" rtlCol="0">
            <a:spAutoFit/>
          </a:bodyPr>
          <a:lstStyle/>
          <a:p>
            <a:r>
              <a:rPr lang="en-US" b="1" dirty="0">
                <a:solidFill>
                  <a:srgbClr val="126E31"/>
                </a:solidFill>
              </a:rPr>
              <a:t>Emily M. Dickens</a:t>
            </a:r>
          </a:p>
          <a:p>
            <a:r>
              <a:rPr lang="en-US" dirty="0">
                <a:solidFill>
                  <a:srgbClr val="126E31"/>
                </a:solidFill>
              </a:rPr>
              <a:t>Sigma Tau Omega Chapter</a:t>
            </a:r>
          </a:p>
          <a:p>
            <a:r>
              <a:rPr lang="en-US" dirty="0">
                <a:solidFill>
                  <a:srgbClr val="126E31"/>
                </a:solidFill>
              </a:rPr>
              <a:t>Durham, NC</a:t>
            </a:r>
          </a:p>
          <a:p>
            <a:r>
              <a:rPr lang="en-US" b="1" dirty="0">
                <a:solidFill>
                  <a:srgbClr val="F695A1"/>
                </a:solidFill>
              </a:rPr>
              <a:t>CHAIRMAN</a:t>
            </a:r>
          </a:p>
        </p:txBody>
      </p:sp>
      <p:sp>
        <p:nvSpPr>
          <p:cNvPr id="4" name="TextBox 3">
            <a:extLst>
              <a:ext uri="{FF2B5EF4-FFF2-40B4-BE49-F238E27FC236}">
                <a16:creationId xmlns:a16="http://schemas.microsoft.com/office/drawing/2014/main" id="{013F94AE-5F91-E340-9324-EB0CDFA45622}"/>
              </a:ext>
            </a:extLst>
          </p:cNvPr>
          <p:cNvSpPr txBox="1"/>
          <p:nvPr/>
        </p:nvSpPr>
        <p:spPr>
          <a:xfrm>
            <a:off x="7010399" y="2171051"/>
            <a:ext cx="4713027" cy="1846659"/>
          </a:xfrm>
          <a:prstGeom prst="rect">
            <a:avLst/>
          </a:prstGeom>
          <a:noFill/>
        </p:spPr>
        <p:txBody>
          <a:bodyPr wrap="square" rtlCol="0">
            <a:spAutoFit/>
          </a:bodyPr>
          <a:lstStyle/>
          <a:p>
            <a:r>
              <a:rPr lang="en-US" sz="2400" b="1" dirty="0">
                <a:solidFill>
                  <a:srgbClr val="126E31"/>
                </a:solidFill>
              </a:rPr>
              <a:t>HBCU TASK FORCE</a:t>
            </a:r>
          </a:p>
          <a:p>
            <a:r>
              <a:rPr lang="en-US" i="1" dirty="0"/>
              <a:t>This committee will assess ways in which Alpha Kappa Alpha Sorority, Incorporated can more effectively provide support to</a:t>
            </a:r>
          </a:p>
          <a:p>
            <a:r>
              <a:rPr lang="en-US" i="1" dirty="0"/>
              <a:t>historically black colleges and universities (HBCUs).</a:t>
            </a:r>
          </a:p>
        </p:txBody>
      </p:sp>
    </p:spTree>
    <p:extLst>
      <p:ext uri="{BB962C8B-B14F-4D97-AF65-F5344CB8AC3E}">
        <p14:creationId xmlns:p14="http://schemas.microsoft.com/office/powerpoint/2010/main" val="3090285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2C8F9F-45C2-6C4A-BD10-9141AA03BF23}"/>
              </a:ext>
            </a:extLst>
          </p:cNvPr>
          <p:cNvPicPr>
            <a:picLocks noChangeAspect="1"/>
          </p:cNvPicPr>
          <p:nvPr/>
        </p:nvPicPr>
        <p:blipFill>
          <a:blip r:embed="rId2"/>
          <a:stretch>
            <a:fillRect/>
          </a:stretch>
        </p:blipFill>
        <p:spPr>
          <a:xfrm>
            <a:off x="1028700" y="2209800"/>
            <a:ext cx="1514982" cy="1828800"/>
          </a:xfrm>
          <a:prstGeom prst="rect">
            <a:avLst/>
          </a:prstGeom>
        </p:spPr>
      </p:pic>
      <p:sp>
        <p:nvSpPr>
          <p:cNvPr id="3" name="TextBox 2">
            <a:extLst>
              <a:ext uri="{FF2B5EF4-FFF2-40B4-BE49-F238E27FC236}">
                <a16:creationId xmlns:a16="http://schemas.microsoft.com/office/drawing/2014/main" id="{04928F12-3DBF-D244-9C80-7488B2B05479}"/>
              </a:ext>
            </a:extLst>
          </p:cNvPr>
          <p:cNvSpPr txBox="1"/>
          <p:nvPr/>
        </p:nvSpPr>
        <p:spPr>
          <a:xfrm>
            <a:off x="2781300" y="2930811"/>
            <a:ext cx="3202675" cy="1477328"/>
          </a:xfrm>
          <a:prstGeom prst="rect">
            <a:avLst/>
          </a:prstGeom>
          <a:noFill/>
        </p:spPr>
        <p:txBody>
          <a:bodyPr wrap="square" rtlCol="0">
            <a:spAutoFit/>
          </a:bodyPr>
          <a:lstStyle/>
          <a:p>
            <a:r>
              <a:rPr lang="en-US" b="1" dirty="0">
                <a:solidFill>
                  <a:srgbClr val="126E31"/>
                </a:solidFill>
              </a:rPr>
              <a:t>Staci R. Collins Jackson</a:t>
            </a:r>
          </a:p>
          <a:p>
            <a:r>
              <a:rPr lang="en-US" dirty="0">
                <a:solidFill>
                  <a:srgbClr val="126E31"/>
                </a:solidFill>
              </a:rPr>
              <a:t>General Member</a:t>
            </a:r>
          </a:p>
          <a:p>
            <a:r>
              <a:rPr lang="en-US" dirty="0">
                <a:solidFill>
                  <a:srgbClr val="126E31"/>
                </a:solidFill>
              </a:rPr>
              <a:t>Chicago, IL</a:t>
            </a:r>
          </a:p>
          <a:p>
            <a:r>
              <a:rPr lang="en-US" b="1" dirty="0">
                <a:solidFill>
                  <a:srgbClr val="F695A1"/>
                </a:solidFill>
              </a:rPr>
              <a:t>CHAIRMAN</a:t>
            </a:r>
          </a:p>
          <a:p>
            <a:endParaRPr lang="en-US" dirty="0"/>
          </a:p>
        </p:txBody>
      </p:sp>
      <p:sp>
        <p:nvSpPr>
          <p:cNvPr id="4" name="TextBox 3">
            <a:extLst>
              <a:ext uri="{FF2B5EF4-FFF2-40B4-BE49-F238E27FC236}">
                <a16:creationId xmlns:a16="http://schemas.microsoft.com/office/drawing/2014/main" id="{EED7A85D-B9AB-8A45-95F8-4252DF905D1E}"/>
              </a:ext>
            </a:extLst>
          </p:cNvPr>
          <p:cNvSpPr txBox="1"/>
          <p:nvPr/>
        </p:nvSpPr>
        <p:spPr>
          <a:xfrm>
            <a:off x="7010401" y="1583671"/>
            <a:ext cx="4461164" cy="3600986"/>
          </a:xfrm>
          <a:prstGeom prst="rect">
            <a:avLst/>
          </a:prstGeom>
          <a:noFill/>
        </p:spPr>
        <p:txBody>
          <a:bodyPr wrap="square" rtlCol="0">
            <a:spAutoFit/>
          </a:bodyPr>
          <a:lstStyle/>
          <a:p>
            <a:r>
              <a:rPr lang="en-US" sz="2400" b="1" dirty="0">
                <a:solidFill>
                  <a:srgbClr val="126E31"/>
                </a:solidFill>
              </a:rPr>
              <a:t>HONORARY MEMBERS/ AWARDS COMMITTEE</a:t>
            </a:r>
          </a:p>
          <a:p>
            <a:r>
              <a:rPr lang="en-US" i="1" dirty="0"/>
              <a:t>This committee shall recommend specific criteria for selecting Honorary Members, screen nominations, present recommendations to the Directorate for induction; and handle any other matters</a:t>
            </a:r>
          </a:p>
          <a:p>
            <a:r>
              <a:rPr lang="en-US" i="1" dirty="0"/>
              <a:t>related to Honorary Members. This committee shall establish the criteria for nominations and make recommendations to the Directorate for the Sorority’s National Achievement Awards.       </a:t>
            </a:r>
          </a:p>
        </p:txBody>
      </p:sp>
    </p:spTree>
    <p:extLst>
      <p:ext uri="{BB962C8B-B14F-4D97-AF65-F5344CB8AC3E}">
        <p14:creationId xmlns:p14="http://schemas.microsoft.com/office/powerpoint/2010/main" val="3318788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A467F-28BF-1142-B3B9-678C7FA2C1D7}"/>
              </a:ext>
            </a:extLst>
          </p:cNvPr>
          <p:cNvPicPr>
            <a:picLocks noChangeAspect="1"/>
          </p:cNvPicPr>
          <p:nvPr/>
        </p:nvPicPr>
        <p:blipFill>
          <a:blip r:embed="rId2"/>
          <a:stretch>
            <a:fillRect/>
          </a:stretch>
        </p:blipFill>
        <p:spPr>
          <a:xfrm>
            <a:off x="1028700" y="2353277"/>
            <a:ext cx="1441525" cy="1828800"/>
          </a:xfrm>
          <a:prstGeom prst="rect">
            <a:avLst/>
          </a:prstGeom>
        </p:spPr>
      </p:pic>
      <p:sp>
        <p:nvSpPr>
          <p:cNvPr id="4" name="TextBox 3">
            <a:extLst>
              <a:ext uri="{FF2B5EF4-FFF2-40B4-BE49-F238E27FC236}">
                <a16:creationId xmlns:a16="http://schemas.microsoft.com/office/drawing/2014/main" id="{F5169A52-445D-C345-9985-07810EDFA71B}"/>
              </a:ext>
            </a:extLst>
          </p:cNvPr>
          <p:cNvSpPr txBox="1"/>
          <p:nvPr/>
        </p:nvSpPr>
        <p:spPr>
          <a:xfrm>
            <a:off x="2685057" y="3089119"/>
            <a:ext cx="3189485" cy="1477328"/>
          </a:xfrm>
          <a:prstGeom prst="rect">
            <a:avLst/>
          </a:prstGeom>
          <a:noFill/>
        </p:spPr>
        <p:txBody>
          <a:bodyPr wrap="square" rtlCol="0">
            <a:spAutoFit/>
          </a:bodyPr>
          <a:lstStyle/>
          <a:p>
            <a:r>
              <a:rPr lang="en-US" b="1" dirty="0">
                <a:solidFill>
                  <a:srgbClr val="126E31"/>
                </a:solidFill>
              </a:rPr>
              <a:t>Rose-Butler Hayes</a:t>
            </a:r>
          </a:p>
          <a:p>
            <a:r>
              <a:rPr lang="en-US" dirty="0">
                <a:solidFill>
                  <a:srgbClr val="126E31"/>
                </a:solidFill>
              </a:rPr>
              <a:t>Lambda Tau Omega Chapter</a:t>
            </a:r>
          </a:p>
          <a:p>
            <a:r>
              <a:rPr lang="en-US" dirty="0">
                <a:solidFill>
                  <a:srgbClr val="126E31"/>
                </a:solidFill>
              </a:rPr>
              <a:t>Matteson, IL</a:t>
            </a:r>
          </a:p>
          <a:p>
            <a:r>
              <a:rPr lang="en-US" b="1" dirty="0">
                <a:solidFill>
                  <a:srgbClr val="F695A1"/>
                </a:solidFill>
              </a:rPr>
              <a:t>CHAIRMAN</a:t>
            </a:r>
          </a:p>
          <a:p>
            <a:endParaRPr lang="en-US" dirty="0"/>
          </a:p>
        </p:txBody>
      </p:sp>
      <p:sp>
        <p:nvSpPr>
          <p:cNvPr id="5" name="TextBox 4">
            <a:extLst>
              <a:ext uri="{FF2B5EF4-FFF2-40B4-BE49-F238E27FC236}">
                <a16:creationId xmlns:a16="http://schemas.microsoft.com/office/drawing/2014/main" id="{750828B2-A690-DB43-9894-699DA7152A95}"/>
              </a:ext>
            </a:extLst>
          </p:cNvPr>
          <p:cNvSpPr txBox="1"/>
          <p:nvPr/>
        </p:nvSpPr>
        <p:spPr>
          <a:xfrm>
            <a:off x="7010400" y="1750291"/>
            <a:ext cx="4835857" cy="3323987"/>
          </a:xfrm>
          <a:prstGeom prst="rect">
            <a:avLst/>
          </a:prstGeom>
          <a:noFill/>
        </p:spPr>
        <p:txBody>
          <a:bodyPr wrap="square" rtlCol="0">
            <a:spAutoFit/>
          </a:bodyPr>
          <a:lstStyle/>
          <a:p>
            <a:r>
              <a:rPr lang="en-US" sz="2400" b="1" dirty="0">
                <a:solidFill>
                  <a:srgbClr val="126E31"/>
                </a:solidFill>
              </a:rPr>
              <a:t>HUMAN RESOURCES COMMITTEE</a:t>
            </a:r>
          </a:p>
          <a:p>
            <a:r>
              <a:rPr lang="en-US" i="1" dirty="0"/>
              <a:t>The Human Resources committee is responsible for creating and/or monitoring values-based systems and policies to ensure that the organization is following local, state and federal laws and certain best practices relating to its employees and creating an attractive environment for current and prospective employees.</a:t>
            </a:r>
          </a:p>
          <a:p>
            <a:endParaRPr lang="en-US" dirty="0"/>
          </a:p>
        </p:txBody>
      </p:sp>
    </p:spTree>
    <p:extLst>
      <p:ext uri="{BB962C8B-B14F-4D97-AF65-F5344CB8AC3E}">
        <p14:creationId xmlns:p14="http://schemas.microsoft.com/office/powerpoint/2010/main" val="337059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1A8947-8020-2443-94F0-EBEAAE68B2BD}"/>
              </a:ext>
            </a:extLst>
          </p:cNvPr>
          <p:cNvPicPr>
            <a:picLocks noChangeAspect="1"/>
          </p:cNvPicPr>
          <p:nvPr/>
        </p:nvPicPr>
        <p:blipFill>
          <a:blip r:embed="rId2"/>
          <a:stretch>
            <a:fillRect/>
          </a:stretch>
        </p:blipFill>
        <p:spPr>
          <a:xfrm>
            <a:off x="1028700" y="2317249"/>
            <a:ext cx="1524000" cy="1828800"/>
          </a:xfrm>
          <a:prstGeom prst="rect">
            <a:avLst/>
          </a:prstGeom>
        </p:spPr>
      </p:pic>
      <p:sp>
        <p:nvSpPr>
          <p:cNvPr id="3" name="TextBox 2">
            <a:extLst>
              <a:ext uri="{FF2B5EF4-FFF2-40B4-BE49-F238E27FC236}">
                <a16:creationId xmlns:a16="http://schemas.microsoft.com/office/drawing/2014/main" id="{ADF8C03D-D61F-AF42-A1F9-7D11243F33A8}"/>
              </a:ext>
            </a:extLst>
          </p:cNvPr>
          <p:cNvSpPr txBox="1"/>
          <p:nvPr/>
        </p:nvSpPr>
        <p:spPr>
          <a:xfrm>
            <a:off x="2716190" y="3055960"/>
            <a:ext cx="3314700" cy="1200329"/>
          </a:xfrm>
          <a:prstGeom prst="rect">
            <a:avLst/>
          </a:prstGeom>
          <a:noFill/>
        </p:spPr>
        <p:txBody>
          <a:bodyPr wrap="square" rtlCol="0">
            <a:spAutoFit/>
          </a:bodyPr>
          <a:lstStyle/>
          <a:p>
            <a:r>
              <a:rPr lang="en-US" b="1" dirty="0">
                <a:solidFill>
                  <a:srgbClr val="126E31"/>
                </a:solidFill>
              </a:rPr>
              <a:t>Shawn Emerson Simmons</a:t>
            </a:r>
          </a:p>
          <a:p>
            <a:r>
              <a:rPr lang="en-US" dirty="0">
                <a:solidFill>
                  <a:srgbClr val="126E31"/>
                </a:solidFill>
              </a:rPr>
              <a:t>Xi Alpha Omega Chapter</a:t>
            </a:r>
          </a:p>
          <a:p>
            <a:r>
              <a:rPr lang="en-US" dirty="0">
                <a:solidFill>
                  <a:srgbClr val="126E31"/>
                </a:solidFill>
              </a:rPr>
              <a:t>Houston, TX</a:t>
            </a:r>
          </a:p>
          <a:p>
            <a:r>
              <a:rPr lang="en-US" b="1" dirty="0">
                <a:solidFill>
                  <a:srgbClr val="F695A1"/>
                </a:solidFill>
              </a:rPr>
              <a:t>COORDINATOR</a:t>
            </a:r>
          </a:p>
        </p:txBody>
      </p:sp>
      <p:sp>
        <p:nvSpPr>
          <p:cNvPr id="4" name="TextBox 3">
            <a:extLst>
              <a:ext uri="{FF2B5EF4-FFF2-40B4-BE49-F238E27FC236}">
                <a16:creationId xmlns:a16="http://schemas.microsoft.com/office/drawing/2014/main" id="{F533864E-8806-B24B-A6A8-D1FD87ADC639}"/>
              </a:ext>
            </a:extLst>
          </p:cNvPr>
          <p:cNvSpPr txBox="1"/>
          <p:nvPr/>
        </p:nvSpPr>
        <p:spPr>
          <a:xfrm>
            <a:off x="7010400" y="1791656"/>
            <a:ext cx="4740322" cy="2677656"/>
          </a:xfrm>
          <a:prstGeom prst="rect">
            <a:avLst/>
          </a:prstGeom>
          <a:noFill/>
        </p:spPr>
        <p:txBody>
          <a:bodyPr wrap="square" rtlCol="0">
            <a:spAutoFit/>
          </a:bodyPr>
          <a:lstStyle/>
          <a:p>
            <a:r>
              <a:rPr lang="en-US" sz="2400" b="1" dirty="0">
                <a:solidFill>
                  <a:srgbClr val="126E31"/>
                </a:solidFill>
              </a:rPr>
              <a:t>IMPACT DAYS COMMITTEE</a:t>
            </a:r>
          </a:p>
          <a:p>
            <a:r>
              <a:rPr lang="en-US" i="1" dirty="0"/>
              <a:t>In collaboration with the International Day of Prayer Committee, HBCU Task Force, and International Program Committee, this committee will provide planning and execution support to promote activities for the seven (7) community Impact Days</a:t>
            </a:r>
          </a:p>
          <a:p>
            <a:r>
              <a:rPr lang="en-US" i="1" dirty="0"/>
              <a:t>under the Exemplifying Excellence through Sustainable Service administration.</a:t>
            </a:r>
          </a:p>
        </p:txBody>
      </p:sp>
    </p:spTree>
    <p:extLst>
      <p:ext uri="{BB962C8B-B14F-4D97-AF65-F5344CB8AC3E}">
        <p14:creationId xmlns:p14="http://schemas.microsoft.com/office/powerpoint/2010/main" val="2136674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526628-9588-2D45-94D9-032FE48CBA8F}"/>
              </a:ext>
            </a:extLst>
          </p:cNvPr>
          <p:cNvPicPr>
            <a:picLocks noChangeAspect="1"/>
          </p:cNvPicPr>
          <p:nvPr/>
        </p:nvPicPr>
        <p:blipFill>
          <a:blip r:embed="rId2"/>
          <a:stretch>
            <a:fillRect/>
          </a:stretch>
        </p:blipFill>
        <p:spPr>
          <a:xfrm>
            <a:off x="1028700" y="2209800"/>
            <a:ext cx="1441525" cy="1828800"/>
          </a:xfrm>
          <a:prstGeom prst="rect">
            <a:avLst/>
          </a:prstGeom>
        </p:spPr>
      </p:pic>
      <p:sp>
        <p:nvSpPr>
          <p:cNvPr id="3" name="TextBox 2">
            <a:extLst>
              <a:ext uri="{FF2B5EF4-FFF2-40B4-BE49-F238E27FC236}">
                <a16:creationId xmlns:a16="http://schemas.microsoft.com/office/drawing/2014/main" id="{187C7895-FE51-7A4C-9A17-B743B760665D}"/>
              </a:ext>
            </a:extLst>
          </p:cNvPr>
          <p:cNvSpPr txBox="1"/>
          <p:nvPr/>
        </p:nvSpPr>
        <p:spPr>
          <a:xfrm>
            <a:off x="2726708" y="2936956"/>
            <a:ext cx="3694451" cy="1200329"/>
          </a:xfrm>
          <a:prstGeom prst="rect">
            <a:avLst/>
          </a:prstGeom>
          <a:noFill/>
        </p:spPr>
        <p:txBody>
          <a:bodyPr wrap="square" rtlCol="0">
            <a:spAutoFit/>
          </a:bodyPr>
          <a:lstStyle/>
          <a:p>
            <a:r>
              <a:rPr lang="en-US" b="1" dirty="0">
                <a:solidFill>
                  <a:srgbClr val="126E31"/>
                </a:solidFill>
              </a:rPr>
              <a:t>Brenda L. G. Smith</a:t>
            </a:r>
          </a:p>
          <a:p>
            <a:r>
              <a:rPr lang="en-US" dirty="0">
                <a:solidFill>
                  <a:srgbClr val="126E31"/>
                </a:solidFill>
              </a:rPr>
              <a:t>Zeta Nu Omega Chapter</a:t>
            </a:r>
          </a:p>
          <a:p>
            <a:r>
              <a:rPr lang="en-US" dirty="0">
                <a:solidFill>
                  <a:srgbClr val="126E31"/>
                </a:solidFill>
              </a:rPr>
              <a:t>White Plaines, NY</a:t>
            </a:r>
          </a:p>
          <a:p>
            <a:r>
              <a:rPr lang="en-US" b="1" dirty="0">
                <a:solidFill>
                  <a:srgbClr val="F695A1"/>
                </a:solidFill>
              </a:rPr>
              <a:t>CHAIRMAN</a:t>
            </a:r>
          </a:p>
        </p:txBody>
      </p:sp>
      <p:sp>
        <p:nvSpPr>
          <p:cNvPr id="4" name="Rectangle 3">
            <a:extLst>
              <a:ext uri="{FF2B5EF4-FFF2-40B4-BE49-F238E27FC236}">
                <a16:creationId xmlns:a16="http://schemas.microsoft.com/office/drawing/2014/main" id="{9366A9D2-1F14-8547-966C-970FB88D84FB}"/>
              </a:ext>
            </a:extLst>
          </p:cNvPr>
          <p:cNvSpPr/>
          <p:nvPr/>
        </p:nvSpPr>
        <p:spPr>
          <a:xfrm>
            <a:off x="7075357" y="2152325"/>
            <a:ext cx="4766873" cy="1938992"/>
          </a:xfrm>
          <a:prstGeom prst="rect">
            <a:avLst/>
          </a:prstGeom>
        </p:spPr>
        <p:txBody>
          <a:bodyPr wrap="square">
            <a:spAutoFit/>
          </a:bodyPr>
          <a:lstStyle/>
          <a:p>
            <a:r>
              <a:rPr lang="en-US" sz="2400" b="1" dirty="0">
                <a:solidFill>
                  <a:srgbClr val="126E31"/>
                </a:solidFill>
                <a:latin typeface="Georgia" panose="02040502050405020303" pitchFamily="18" charset="0"/>
              </a:rPr>
              <a:t>INTERNATIONAL DAY OF PRAYER COMMITTEE</a:t>
            </a:r>
          </a:p>
          <a:p>
            <a:r>
              <a:rPr lang="en-US" i="1" dirty="0">
                <a:latin typeface="Georgia" panose="02040502050405020303" pitchFamily="18" charset="0"/>
              </a:rPr>
              <a:t>This committee will provide leadership to the sorority in the observance of the Day of Prayer annually on the fourth Sunday in August.</a:t>
            </a:r>
            <a:endParaRPr lang="en-US" i="1" dirty="0">
              <a:effectLst/>
              <a:latin typeface="Georgia" panose="02040502050405020303" pitchFamily="18" charset="0"/>
            </a:endParaRPr>
          </a:p>
        </p:txBody>
      </p:sp>
    </p:spTree>
    <p:extLst>
      <p:ext uri="{BB962C8B-B14F-4D97-AF65-F5344CB8AC3E}">
        <p14:creationId xmlns:p14="http://schemas.microsoft.com/office/powerpoint/2010/main" val="4067891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48E316-BFAC-564F-B307-528BA18ACBDD}"/>
              </a:ext>
            </a:extLst>
          </p:cNvPr>
          <p:cNvPicPr>
            <a:picLocks noChangeAspect="1"/>
          </p:cNvPicPr>
          <p:nvPr/>
        </p:nvPicPr>
        <p:blipFill>
          <a:blip r:embed="rId2"/>
          <a:stretch>
            <a:fillRect/>
          </a:stretch>
        </p:blipFill>
        <p:spPr>
          <a:xfrm>
            <a:off x="1028700" y="2209800"/>
            <a:ext cx="1441525" cy="1828800"/>
          </a:xfrm>
          <a:prstGeom prst="rect">
            <a:avLst/>
          </a:prstGeom>
        </p:spPr>
      </p:pic>
      <p:sp>
        <p:nvSpPr>
          <p:cNvPr id="3" name="Rectangle 2">
            <a:extLst>
              <a:ext uri="{FF2B5EF4-FFF2-40B4-BE49-F238E27FC236}">
                <a16:creationId xmlns:a16="http://schemas.microsoft.com/office/drawing/2014/main" id="{057057EF-B33C-7A44-B032-7846A4C53324}"/>
              </a:ext>
            </a:extLst>
          </p:cNvPr>
          <p:cNvSpPr/>
          <p:nvPr/>
        </p:nvSpPr>
        <p:spPr>
          <a:xfrm>
            <a:off x="2726708" y="2969276"/>
            <a:ext cx="3696652" cy="1477328"/>
          </a:xfrm>
          <a:prstGeom prst="rect">
            <a:avLst/>
          </a:prstGeom>
        </p:spPr>
        <p:txBody>
          <a:bodyPr wrap="square">
            <a:spAutoFit/>
          </a:bodyPr>
          <a:lstStyle/>
          <a:p>
            <a:r>
              <a:rPr lang="en-US" b="1" dirty="0">
                <a:solidFill>
                  <a:srgbClr val="126E31"/>
                </a:solidFill>
                <a:latin typeface="+mj-lt"/>
              </a:rPr>
              <a:t>Terri Barnett Coleman</a:t>
            </a:r>
          </a:p>
          <a:p>
            <a:r>
              <a:rPr lang="en-US" dirty="0">
                <a:solidFill>
                  <a:srgbClr val="126E31"/>
                </a:solidFill>
                <a:latin typeface="+mj-lt"/>
              </a:rPr>
              <a:t>Psi Delta Omega Chapter</a:t>
            </a:r>
          </a:p>
          <a:p>
            <a:r>
              <a:rPr lang="en-US" dirty="0">
                <a:solidFill>
                  <a:srgbClr val="126E31"/>
                </a:solidFill>
                <a:latin typeface="+mj-lt"/>
              </a:rPr>
              <a:t>Windsor, Ontario Canada</a:t>
            </a:r>
          </a:p>
          <a:p>
            <a:r>
              <a:rPr lang="en-US" b="1" dirty="0">
                <a:solidFill>
                  <a:srgbClr val="F695A1"/>
                </a:solidFill>
                <a:latin typeface="+mj-lt"/>
              </a:rPr>
              <a:t>CHAIRMAN</a:t>
            </a:r>
          </a:p>
          <a:p>
            <a:endParaRPr lang="en-US" dirty="0">
              <a:effectLst/>
              <a:latin typeface="+mj-lt"/>
            </a:endParaRPr>
          </a:p>
        </p:txBody>
      </p:sp>
      <p:sp>
        <p:nvSpPr>
          <p:cNvPr id="4" name="Rectangle 3">
            <a:extLst>
              <a:ext uri="{FF2B5EF4-FFF2-40B4-BE49-F238E27FC236}">
                <a16:creationId xmlns:a16="http://schemas.microsoft.com/office/drawing/2014/main" id="{2D30CAB2-B804-8346-BB77-2EF4F7B66CED}"/>
              </a:ext>
            </a:extLst>
          </p:cNvPr>
          <p:cNvSpPr/>
          <p:nvPr/>
        </p:nvSpPr>
        <p:spPr>
          <a:xfrm>
            <a:off x="7010400" y="1877705"/>
            <a:ext cx="4847771" cy="2215991"/>
          </a:xfrm>
          <a:prstGeom prst="rect">
            <a:avLst/>
          </a:prstGeom>
        </p:spPr>
        <p:txBody>
          <a:bodyPr wrap="square">
            <a:spAutoFit/>
          </a:bodyPr>
          <a:lstStyle/>
          <a:p>
            <a:r>
              <a:rPr lang="en-US" sz="2400" b="1" dirty="0">
                <a:solidFill>
                  <a:srgbClr val="126E31"/>
                </a:solidFill>
                <a:latin typeface="Georgia" panose="02040502050405020303" pitchFamily="18" charset="0"/>
              </a:rPr>
              <a:t>INVESTIGATIONS COMMITTEE</a:t>
            </a:r>
          </a:p>
          <a:p>
            <a:r>
              <a:rPr lang="en-US" i="1" dirty="0">
                <a:latin typeface="Georgia" panose="02040502050405020303" pitchFamily="18" charset="0"/>
              </a:rPr>
              <a:t>This committee shall conduct prompt, fair, and objective fact finding investigations of matters involving alleged hazing and non-hazing incidents as assigned by the Regional Director or the Supreme Basileus.</a:t>
            </a:r>
            <a:endParaRPr lang="en-US" i="1" dirty="0">
              <a:effectLst/>
              <a:latin typeface="Georgia" panose="02040502050405020303" pitchFamily="18" charset="0"/>
            </a:endParaRPr>
          </a:p>
        </p:txBody>
      </p:sp>
    </p:spTree>
    <p:extLst>
      <p:ext uri="{BB962C8B-B14F-4D97-AF65-F5344CB8AC3E}">
        <p14:creationId xmlns:p14="http://schemas.microsoft.com/office/powerpoint/2010/main" val="428899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2192804"/>
            <a:ext cx="4808561" cy="1938992"/>
          </a:xfrm>
          <a:prstGeom prst="rect">
            <a:avLst/>
          </a:prstGeom>
          <a:noFill/>
        </p:spPr>
        <p:txBody>
          <a:bodyPr wrap="square" rtlCol="0">
            <a:spAutoFit/>
          </a:bodyPr>
          <a:lstStyle/>
          <a:p>
            <a:r>
              <a:rPr lang="en-US" sz="2400" b="1" dirty="0">
                <a:solidFill>
                  <a:srgbClr val="126E31"/>
                </a:solidFill>
                <a:latin typeface="Georgia" panose="02040502050405020303" pitchFamily="18" charset="0"/>
              </a:rPr>
              <a:t>1</a:t>
            </a:r>
            <a:r>
              <a:rPr lang="en-US" sz="2400" b="1" baseline="30000" dirty="0">
                <a:solidFill>
                  <a:srgbClr val="126E31"/>
                </a:solidFill>
                <a:latin typeface="Georgia" panose="02040502050405020303" pitchFamily="18" charset="0"/>
              </a:rPr>
              <a:t>st</a:t>
            </a:r>
            <a:r>
              <a:rPr lang="en-US" sz="2400" b="1" dirty="0">
                <a:solidFill>
                  <a:srgbClr val="126E31"/>
                </a:solidFill>
                <a:latin typeface="Georgia" panose="02040502050405020303" pitchFamily="18" charset="0"/>
              </a:rPr>
              <a:t> SUPREME ANTI-BASILEUS</a:t>
            </a:r>
          </a:p>
          <a:p>
            <a:r>
              <a:rPr lang="en-US" i="1" dirty="0">
                <a:latin typeface="Georgia" panose="02040502050405020303" pitchFamily="18" charset="0"/>
              </a:rPr>
              <a:t>It shall be the duty of the First Supreme Anti- Basileus to assist the Supreme Basileus in the performance of her duties and to preside during the absence of the Supreme Basileus.  </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44795" y="3285601"/>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Danette Anthony Reed</a:t>
            </a:r>
          </a:p>
          <a:p>
            <a:r>
              <a:rPr lang="en-US" dirty="0">
                <a:solidFill>
                  <a:srgbClr val="126E31"/>
                </a:solidFill>
                <a:latin typeface="Georgia" panose="02040502050405020303" pitchFamily="18" charset="0"/>
              </a:rPr>
              <a:t>Omicron Mu Omega Carrollton, TX</a:t>
            </a:r>
            <a:endParaRPr lang="en-US" b="1" dirty="0">
              <a:solidFill>
                <a:srgbClr val="126E31"/>
              </a:solidFill>
              <a:latin typeface="Georgia" panose="02040502050405020303" pitchFamily="18" charset="0"/>
            </a:endParaRP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2"/>
          <a:srcRect/>
          <a:stretch/>
        </p:blipFill>
        <p:spPr>
          <a:xfrm>
            <a:off x="1028700" y="2247900"/>
            <a:ext cx="1307397" cy="1828800"/>
          </a:xfrm>
          <a:prstGeom prst="rect">
            <a:avLst/>
          </a:prstGeom>
        </p:spPr>
      </p:pic>
    </p:spTree>
    <p:extLst>
      <p:ext uri="{BB962C8B-B14F-4D97-AF65-F5344CB8AC3E}">
        <p14:creationId xmlns:p14="http://schemas.microsoft.com/office/powerpoint/2010/main" val="3423425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F05E70-A14B-FF4A-8F80-35DE3AB32016}"/>
              </a:ext>
            </a:extLst>
          </p:cNvPr>
          <p:cNvPicPr>
            <a:picLocks noChangeAspect="1"/>
          </p:cNvPicPr>
          <p:nvPr/>
        </p:nvPicPr>
        <p:blipFill>
          <a:blip r:embed="rId2"/>
          <a:stretch>
            <a:fillRect/>
          </a:stretch>
        </p:blipFill>
        <p:spPr>
          <a:xfrm>
            <a:off x="1028700" y="2209800"/>
            <a:ext cx="1441525" cy="1828800"/>
          </a:xfrm>
          <a:prstGeom prst="rect">
            <a:avLst/>
          </a:prstGeom>
        </p:spPr>
      </p:pic>
      <p:sp>
        <p:nvSpPr>
          <p:cNvPr id="3" name="Rectangle 2">
            <a:extLst>
              <a:ext uri="{FF2B5EF4-FFF2-40B4-BE49-F238E27FC236}">
                <a16:creationId xmlns:a16="http://schemas.microsoft.com/office/drawing/2014/main" id="{FC4B0CE3-6705-9747-9332-89B6B6331354}"/>
              </a:ext>
            </a:extLst>
          </p:cNvPr>
          <p:cNvSpPr/>
          <p:nvPr/>
        </p:nvSpPr>
        <p:spPr>
          <a:xfrm>
            <a:off x="2713060" y="2939366"/>
            <a:ext cx="3235862" cy="1200329"/>
          </a:xfrm>
          <a:prstGeom prst="rect">
            <a:avLst/>
          </a:prstGeom>
        </p:spPr>
        <p:txBody>
          <a:bodyPr wrap="square">
            <a:spAutoFit/>
          </a:bodyPr>
          <a:lstStyle/>
          <a:p>
            <a:r>
              <a:rPr lang="en-US" b="1" dirty="0">
                <a:solidFill>
                  <a:srgbClr val="126E31"/>
                </a:solidFill>
                <a:latin typeface="Georgia" panose="02040502050405020303" pitchFamily="18" charset="0"/>
              </a:rPr>
              <a:t>Karla A. Hall</a:t>
            </a:r>
          </a:p>
          <a:p>
            <a:r>
              <a:rPr lang="en-US" dirty="0">
                <a:solidFill>
                  <a:srgbClr val="126E31"/>
                </a:solidFill>
                <a:latin typeface="Georgia" panose="02040502050405020303" pitchFamily="18" charset="0"/>
              </a:rPr>
              <a:t>Beta Alpha Omega Chapter</a:t>
            </a:r>
          </a:p>
          <a:p>
            <a:r>
              <a:rPr lang="en-US" dirty="0">
                <a:solidFill>
                  <a:srgbClr val="126E31"/>
                </a:solidFill>
                <a:latin typeface="Georgia" panose="02040502050405020303" pitchFamily="18" charset="0"/>
              </a:rPr>
              <a:t>Newark, NJ</a:t>
            </a:r>
          </a:p>
          <a:p>
            <a:r>
              <a:rPr lang="en-US" b="1" dirty="0">
                <a:solidFill>
                  <a:srgbClr val="F695A1"/>
                </a:solidFill>
                <a:effectLst/>
                <a:latin typeface="Georgia" panose="02040502050405020303" pitchFamily="18" charset="0"/>
              </a:rPr>
              <a:t>CHAIRMAN</a:t>
            </a:r>
          </a:p>
        </p:txBody>
      </p:sp>
      <p:sp>
        <p:nvSpPr>
          <p:cNvPr id="4" name="Rectangle 3">
            <a:extLst>
              <a:ext uri="{FF2B5EF4-FFF2-40B4-BE49-F238E27FC236}">
                <a16:creationId xmlns:a16="http://schemas.microsoft.com/office/drawing/2014/main" id="{4B1FC786-DF2C-234B-8929-3FDDD0A0A022}"/>
              </a:ext>
            </a:extLst>
          </p:cNvPr>
          <p:cNvSpPr/>
          <p:nvPr/>
        </p:nvSpPr>
        <p:spPr>
          <a:xfrm>
            <a:off x="7010399" y="1820248"/>
            <a:ext cx="5029201" cy="2677656"/>
          </a:xfrm>
          <a:prstGeom prst="rect">
            <a:avLst/>
          </a:prstGeom>
        </p:spPr>
        <p:txBody>
          <a:bodyPr wrap="square">
            <a:spAutoFit/>
          </a:bodyPr>
          <a:lstStyle/>
          <a:p>
            <a:r>
              <a:rPr lang="en-US" sz="2400" b="1" dirty="0">
                <a:solidFill>
                  <a:srgbClr val="126E31"/>
                </a:solidFill>
                <a:latin typeface="+mj-lt"/>
              </a:rPr>
              <a:t>INVESTMENT COMMITTEE</a:t>
            </a:r>
          </a:p>
          <a:p>
            <a:r>
              <a:rPr lang="en-US" i="1" dirty="0">
                <a:latin typeface="+mj-lt"/>
              </a:rPr>
              <a:t>This committee shall have the responsibility of recommending to the Directorate the investment strategies for the portfolios of all funds within the established investment policies. It shall also have the responsibility of monitoring the performance of the professional investment managers and recommending </a:t>
            </a:r>
            <a:r>
              <a:rPr lang="en-US" i="1" dirty="0">
                <a:effectLst/>
                <a:latin typeface="+mj-lt"/>
              </a:rPr>
              <a:t>changes ther</a:t>
            </a:r>
            <a:r>
              <a:rPr lang="en-US" i="1" dirty="0">
                <a:latin typeface="+mj-lt"/>
              </a:rPr>
              <a:t>ein.</a:t>
            </a:r>
            <a:endParaRPr lang="en-US" i="1" dirty="0">
              <a:effectLst/>
              <a:latin typeface="+mj-lt"/>
            </a:endParaRPr>
          </a:p>
        </p:txBody>
      </p:sp>
    </p:spTree>
    <p:extLst>
      <p:ext uri="{BB962C8B-B14F-4D97-AF65-F5344CB8AC3E}">
        <p14:creationId xmlns:p14="http://schemas.microsoft.com/office/powerpoint/2010/main" val="3305399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37AA8C-58FC-454E-B936-D145E64F0ECD}"/>
              </a:ext>
            </a:extLst>
          </p:cNvPr>
          <p:cNvPicPr>
            <a:picLocks noChangeAspect="1"/>
          </p:cNvPicPr>
          <p:nvPr/>
        </p:nvPicPr>
        <p:blipFill>
          <a:blip r:embed="rId2"/>
          <a:stretch>
            <a:fillRect/>
          </a:stretch>
        </p:blipFill>
        <p:spPr>
          <a:xfrm>
            <a:off x="1028700" y="2209800"/>
            <a:ext cx="1441525" cy="1828800"/>
          </a:xfrm>
          <a:prstGeom prst="rect">
            <a:avLst/>
          </a:prstGeom>
        </p:spPr>
      </p:pic>
      <p:sp>
        <p:nvSpPr>
          <p:cNvPr id="3" name="Rectangle 2">
            <a:extLst>
              <a:ext uri="{FF2B5EF4-FFF2-40B4-BE49-F238E27FC236}">
                <a16:creationId xmlns:a16="http://schemas.microsoft.com/office/drawing/2014/main" id="{34DC4BC4-9A3D-164E-8651-3BC414969C97}"/>
              </a:ext>
            </a:extLst>
          </p:cNvPr>
          <p:cNvSpPr/>
          <p:nvPr/>
        </p:nvSpPr>
        <p:spPr>
          <a:xfrm>
            <a:off x="2685765" y="2963292"/>
            <a:ext cx="3314700" cy="1200329"/>
          </a:xfrm>
          <a:prstGeom prst="rect">
            <a:avLst/>
          </a:prstGeom>
        </p:spPr>
        <p:txBody>
          <a:bodyPr wrap="square">
            <a:spAutoFit/>
          </a:bodyPr>
          <a:lstStyle/>
          <a:p>
            <a:r>
              <a:rPr lang="en-US" b="1" dirty="0">
                <a:solidFill>
                  <a:srgbClr val="126E31"/>
                </a:solidFill>
                <a:latin typeface="Georgia" panose="02040502050405020303" pitchFamily="18" charset="0"/>
              </a:rPr>
              <a:t>Lucretia Payton-Stewart</a:t>
            </a:r>
          </a:p>
          <a:p>
            <a:r>
              <a:rPr lang="en-US" dirty="0">
                <a:solidFill>
                  <a:srgbClr val="126E31"/>
                </a:solidFill>
                <a:latin typeface="Georgia" panose="02040502050405020303" pitchFamily="18" charset="0"/>
              </a:rPr>
              <a:t>Kappa Omega Chapter</a:t>
            </a:r>
          </a:p>
          <a:p>
            <a:r>
              <a:rPr lang="en-US" dirty="0">
                <a:solidFill>
                  <a:srgbClr val="126E31"/>
                </a:solidFill>
                <a:latin typeface="Georgia" panose="02040502050405020303" pitchFamily="18" charset="0"/>
              </a:rPr>
              <a:t>Atlanta, GA</a:t>
            </a:r>
          </a:p>
          <a:p>
            <a:r>
              <a:rPr lang="en-US" b="1" dirty="0">
                <a:solidFill>
                  <a:srgbClr val="F695A1"/>
                </a:solidFill>
                <a:latin typeface="Georgia" panose="02040502050405020303" pitchFamily="18" charset="0"/>
              </a:rPr>
              <a:t>CHAIRMAN</a:t>
            </a:r>
          </a:p>
        </p:txBody>
      </p:sp>
      <p:sp>
        <p:nvSpPr>
          <p:cNvPr id="4" name="Rectangle 3">
            <a:extLst>
              <a:ext uri="{FF2B5EF4-FFF2-40B4-BE49-F238E27FC236}">
                <a16:creationId xmlns:a16="http://schemas.microsoft.com/office/drawing/2014/main" id="{5E6540E4-2239-9847-9EC3-19135368BF6B}"/>
              </a:ext>
            </a:extLst>
          </p:cNvPr>
          <p:cNvSpPr/>
          <p:nvPr/>
        </p:nvSpPr>
        <p:spPr>
          <a:xfrm>
            <a:off x="7010399" y="1626446"/>
            <a:ext cx="5029201" cy="3046988"/>
          </a:xfrm>
          <a:prstGeom prst="rect">
            <a:avLst/>
          </a:prstGeom>
        </p:spPr>
        <p:txBody>
          <a:bodyPr wrap="square">
            <a:spAutoFit/>
          </a:bodyPr>
          <a:lstStyle/>
          <a:p>
            <a:r>
              <a:rPr lang="en-US" sz="2400" b="1" dirty="0">
                <a:solidFill>
                  <a:srgbClr val="126E31"/>
                </a:solidFill>
                <a:latin typeface="Georgia" panose="02040502050405020303" pitchFamily="18" charset="0"/>
              </a:rPr>
              <a:t>LEADERSHIP DEVELOPMENT COMMITTEE</a:t>
            </a:r>
          </a:p>
          <a:p>
            <a:r>
              <a:rPr lang="en-US" i="1" dirty="0">
                <a:latin typeface="Georgia" panose="02040502050405020303" pitchFamily="18" charset="0"/>
              </a:rPr>
              <a:t>Under the auspices of AKA University, this committee shall be responsible for developing and coordinating the implementation of workshops and other developmental efforts at meetings. The committee shall also coordinate the implementation of leadership training for members seeking office at the International level.</a:t>
            </a:r>
            <a:endParaRPr lang="en-US" i="1" dirty="0">
              <a:effectLst/>
              <a:latin typeface="Georgia" panose="02040502050405020303" pitchFamily="18" charset="0"/>
            </a:endParaRPr>
          </a:p>
        </p:txBody>
      </p:sp>
    </p:spTree>
    <p:extLst>
      <p:ext uri="{BB962C8B-B14F-4D97-AF65-F5344CB8AC3E}">
        <p14:creationId xmlns:p14="http://schemas.microsoft.com/office/powerpoint/2010/main" val="670337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AC8BDA-2796-6340-AA58-805CA4A8D78A}"/>
              </a:ext>
            </a:extLst>
          </p:cNvPr>
          <p:cNvPicPr>
            <a:picLocks noChangeAspect="1"/>
          </p:cNvPicPr>
          <p:nvPr/>
        </p:nvPicPr>
        <p:blipFill>
          <a:blip r:embed="rId2"/>
          <a:stretch>
            <a:fillRect/>
          </a:stretch>
        </p:blipFill>
        <p:spPr>
          <a:xfrm>
            <a:off x="1028700" y="2247900"/>
            <a:ext cx="1441525" cy="1828800"/>
          </a:xfrm>
          <a:prstGeom prst="rect">
            <a:avLst/>
          </a:prstGeom>
        </p:spPr>
      </p:pic>
      <p:sp>
        <p:nvSpPr>
          <p:cNvPr id="3" name="Rectangle 2">
            <a:extLst>
              <a:ext uri="{FF2B5EF4-FFF2-40B4-BE49-F238E27FC236}">
                <a16:creationId xmlns:a16="http://schemas.microsoft.com/office/drawing/2014/main" id="{64F3BA94-32D7-CB43-9AE8-C0A3BB238D0D}"/>
              </a:ext>
            </a:extLst>
          </p:cNvPr>
          <p:cNvSpPr/>
          <p:nvPr/>
        </p:nvSpPr>
        <p:spPr>
          <a:xfrm>
            <a:off x="2682706" y="2984879"/>
            <a:ext cx="3380509" cy="1200329"/>
          </a:xfrm>
          <a:prstGeom prst="rect">
            <a:avLst/>
          </a:prstGeom>
        </p:spPr>
        <p:txBody>
          <a:bodyPr wrap="square">
            <a:spAutoFit/>
          </a:bodyPr>
          <a:lstStyle/>
          <a:p>
            <a:r>
              <a:rPr lang="en-US" b="1" dirty="0">
                <a:solidFill>
                  <a:srgbClr val="126E31"/>
                </a:solidFill>
                <a:latin typeface="Georgia" panose="02040502050405020303" pitchFamily="18" charset="0"/>
              </a:rPr>
              <a:t>Elicia Pegues Spearman</a:t>
            </a:r>
          </a:p>
          <a:p>
            <a:r>
              <a:rPr lang="en-US" dirty="0">
                <a:solidFill>
                  <a:srgbClr val="126E31"/>
                </a:solidFill>
                <a:latin typeface="Georgia" panose="02040502050405020303" pitchFamily="18" charset="0"/>
              </a:rPr>
              <a:t>Theta Epsilon Omega Chapter</a:t>
            </a:r>
          </a:p>
          <a:p>
            <a:r>
              <a:rPr lang="en-US" dirty="0">
                <a:solidFill>
                  <a:srgbClr val="126E31"/>
                </a:solidFill>
                <a:latin typeface="Georgia" panose="02040502050405020303" pitchFamily="18" charset="0"/>
              </a:rPr>
              <a:t>New Haven, CT</a:t>
            </a:r>
          </a:p>
          <a:p>
            <a:r>
              <a:rPr lang="en-US" b="1" dirty="0">
                <a:solidFill>
                  <a:srgbClr val="F695A1"/>
                </a:solidFill>
                <a:effectLst/>
                <a:latin typeface="Georgia" panose="02040502050405020303" pitchFamily="18" charset="0"/>
              </a:rPr>
              <a:t>CHAIRMAN</a:t>
            </a:r>
          </a:p>
        </p:txBody>
      </p:sp>
      <p:sp>
        <p:nvSpPr>
          <p:cNvPr id="4" name="Rectangle 3">
            <a:extLst>
              <a:ext uri="{FF2B5EF4-FFF2-40B4-BE49-F238E27FC236}">
                <a16:creationId xmlns:a16="http://schemas.microsoft.com/office/drawing/2014/main" id="{30D7A076-F1BB-824C-A698-F4EB7E08DF23}"/>
              </a:ext>
            </a:extLst>
          </p:cNvPr>
          <p:cNvSpPr/>
          <p:nvPr/>
        </p:nvSpPr>
        <p:spPr>
          <a:xfrm>
            <a:off x="7010400" y="1075664"/>
            <a:ext cx="4876800" cy="4431983"/>
          </a:xfrm>
          <a:prstGeom prst="rect">
            <a:avLst/>
          </a:prstGeom>
        </p:spPr>
        <p:txBody>
          <a:bodyPr wrap="square">
            <a:spAutoFit/>
          </a:bodyPr>
          <a:lstStyle/>
          <a:p>
            <a:r>
              <a:rPr lang="en-US" sz="2400" b="1" dirty="0">
                <a:solidFill>
                  <a:srgbClr val="126E31"/>
                </a:solidFill>
                <a:latin typeface="Georgia" panose="02040502050405020303" pitchFamily="18" charset="0"/>
              </a:rPr>
              <a:t>LEADERSHIP FELLOWS COMMITTEE</a:t>
            </a:r>
          </a:p>
          <a:p>
            <a:r>
              <a:rPr lang="en-US" i="1" dirty="0">
                <a:latin typeface="Georgia" panose="02040502050405020303" pitchFamily="18" charset="0"/>
              </a:rPr>
              <a:t>The purpose of the Leadership Fellows Program is to cultivate multi-dimensional and transformational leaders through a holistic and dynamic curriculum. As such, Leadership Fellows will engage in meaningful, interactive workshops to advance their personal, professional and sorority goals. ese workshops will focus on AKA Leadership Development; Professional Career Development; and Personal Development is Program also offers Undergraduates the opportunity to obtain Directorate Candidate Certification.</a:t>
            </a:r>
            <a:endParaRPr lang="en-US" i="1" dirty="0">
              <a:effectLst/>
              <a:latin typeface="Georgia" panose="02040502050405020303" pitchFamily="18" charset="0"/>
            </a:endParaRPr>
          </a:p>
        </p:txBody>
      </p:sp>
    </p:spTree>
    <p:extLst>
      <p:ext uri="{BB962C8B-B14F-4D97-AF65-F5344CB8AC3E}">
        <p14:creationId xmlns:p14="http://schemas.microsoft.com/office/powerpoint/2010/main" val="2703568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293311-4335-EF42-B8EB-26F92B592968}"/>
              </a:ext>
            </a:extLst>
          </p:cNvPr>
          <p:cNvPicPr>
            <a:picLocks noChangeAspect="1"/>
          </p:cNvPicPr>
          <p:nvPr/>
        </p:nvPicPr>
        <p:blipFill>
          <a:blip r:embed="rId2"/>
          <a:stretch>
            <a:fillRect/>
          </a:stretch>
        </p:blipFill>
        <p:spPr>
          <a:xfrm>
            <a:off x="1028700" y="2294931"/>
            <a:ext cx="1441525" cy="1828800"/>
          </a:xfrm>
          <a:prstGeom prst="rect">
            <a:avLst/>
          </a:prstGeom>
        </p:spPr>
      </p:pic>
      <p:sp>
        <p:nvSpPr>
          <p:cNvPr id="3" name="Rectangle 2">
            <a:extLst>
              <a:ext uri="{FF2B5EF4-FFF2-40B4-BE49-F238E27FC236}">
                <a16:creationId xmlns:a16="http://schemas.microsoft.com/office/drawing/2014/main" id="{8CD29069-C70D-D740-AF8E-7F67DE8642DC}"/>
              </a:ext>
            </a:extLst>
          </p:cNvPr>
          <p:cNvSpPr/>
          <p:nvPr/>
        </p:nvSpPr>
        <p:spPr>
          <a:xfrm>
            <a:off x="2767652" y="3013502"/>
            <a:ext cx="3048000" cy="1200329"/>
          </a:xfrm>
          <a:prstGeom prst="rect">
            <a:avLst/>
          </a:prstGeom>
        </p:spPr>
        <p:txBody>
          <a:bodyPr wrap="square">
            <a:spAutoFit/>
          </a:bodyPr>
          <a:lstStyle/>
          <a:p>
            <a:r>
              <a:rPr lang="en-US" b="1" dirty="0">
                <a:solidFill>
                  <a:srgbClr val="126E31"/>
                </a:solidFill>
                <a:latin typeface="+mj-lt"/>
              </a:rPr>
              <a:t>Tracey Morant Adams</a:t>
            </a:r>
          </a:p>
          <a:p>
            <a:r>
              <a:rPr lang="en-US" dirty="0">
                <a:solidFill>
                  <a:srgbClr val="126E31"/>
                </a:solidFill>
                <a:latin typeface="+mj-lt"/>
              </a:rPr>
              <a:t>Upsilon Eta Omega Chapter</a:t>
            </a:r>
          </a:p>
          <a:p>
            <a:r>
              <a:rPr lang="en-US" dirty="0">
                <a:solidFill>
                  <a:srgbClr val="126E31"/>
                </a:solidFill>
                <a:latin typeface="+mj-lt"/>
              </a:rPr>
              <a:t>Fairfield, Alabama</a:t>
            </a:r>
          </a:p>
          <a:p>
            <a:r>
              <a:rPr lang="en-US" b="1" dirty="0">
                <a:solidFill>
                  <a:srgbClr val="F695A1"/>
                </a:solidFill>
              </a:rPr>
              <a:t>CHAIRMAN</a:t>
            </a:r>
          </a:p>
        </p:txBody>
      </p:sp>
      <p:sp>
        <p:nvSpPr>
          <p:cNvPr id="4" name="Rectangle 3">
            <a:extLst>
              <a:ext uri="{FF2B5EF4-FFF2-40B4-BE49-F238E27FC236}">
                <a16:creationId xmlns:a16="http://schemas.microsoft.com/office/drawing/2014/main" id="{A2D1A8D3-D068-5546-A24E-EF928BAC9B48}"/>
              </a:ext>
            </a:extLst>
          </p:cNvPr>
          <p:cNvSpPr/>
          <p:nvPr/>
        </p:nvSpPr>
        <p:spPr>
          <a:xfrm>
            <a:off x="7010400" y="1964140"/>
            <a:ext cx="4849504" cy="2400657"/>
          </a:xfrm>
          <a:prstGeom prst="rect">
            <a:avLst/>
          </a:prstGeom>
        </p:spPr>
        <p:txBody>
          <a:bodyPr wrap="square">
            <a:spAutoFit/>
          </a:bodyPr>
          <a:lstStyle/>
          <a:p>
            <a:r>
              <a:rPr lang="en-US" sz="2400" b="1" dirty="0">
                <a:solidFill>
                  <a:srgbClr val="126E31"/>
                </a:solidFill>
                <a:latin typeface="+mj-lt"/>
              </a:rPr>
              <a:t>MEMBERSHIP COMMITTEE</a:t>
            </a:r>
          </a:p>
          <a:p>
            <a:r>
              <a:rPr lang="en-US" i="1" dirty="0">
                <a:latin typeface="+mj-lt"/>
              </a:rPr>
              <a:t>This committee monitors membership status and trends and recommends strategies for recruitment, retention and reactivation</a:t>
            </a:r>
          </a:p>
          <a:p>
            <a:r>
              <a:rPr lang="en-US" i="1" dirty="0">
                <a:latin typeface="+mj-lt"/>
              </a:rPr>
              <a:t>of members. is committee shall develop, cultivate, consistently communicate and evaluate systems that maintain and support</a:t>
            </a:r>
          </a:p>
          <a:p>
            <a:r>
              <a:rPr lang="en-US" i="1" dirty="0">
                <a:latin typeface="+mj-lt"/>
              </a:rPr>
              <a:t>lifelong members.</a:t>
            </a:r>
            <a:endParaRPr lang="en-US" i="1" dirty="0">
              <a:effectLst/>
              <a:latin typeface="+mj-lt"/>
            </a:endParaRPr>
          </a:p>
        </p:txBody>
      </p:sp>
    </p:spTree>
    <p:extLst>
      <p:ext uri="{BB962C8B-B14F-4D97-AF65-F5344CB8AC3E}">
        <p14:creationId xmlns:p14="http://schemas.microsoft.com/office/powerpoint/2010/main" val="1984929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276BB5-3655-5544-83A4-B0FCB0AE1E56}"/>
              </a:ext>
            </a:extLst>
          </p:cNvPr>
          <p:cNvPicPr>
            <a:picLocks noChangeAspect="1"/>
          </p:cNvPicPr>
          <p:nvPr/>
        </p:nvPicPr>
        <p:blipFill>
          <a:blip r:embed="rId2"/>
          <a:stretch>
            <a:fillRect/>
          </a:stretch>
        </p:blipFill>
        <p:spPr>
          <a:xfrm>
            <a:off x="1028700" y="1360438"/>
            <a:ext cx="1441525" cy="1828800"/>
          </a:xfrm>
          <a:prstGeom prst="rect">
            <a:avLst/>
          </a:prstGeom>
        </p:spPr>
      </p:pic>
      <p:sp>
        <p:nvSpPr>
          <p:cNvPr id="3" name="Rectangle 2">
            <a:extLst>
              <a:ext uri="{FF2B5EF4-FFF2-40B4-BE49-F238E27FC236}">
                <a16:creationId xmlns:a16="http://schemas.microsoft.com/office/drawing/2014/main" id="{91C1C080-CFF0-A74D-A8BD-CEC4983253B3}"/>
              </a:ext>
            </a:extLst>
          </p:cNvPr>
          <p:cNvSpPr/>
          <p:nvPr/>
        </p:nvSpPr>
        <p:spPr>
          <a:xfrm>
            <a:off x="7010400" y="2006600"/>
            <a:ext cx="4672084" cy="2215991"/>
          </a:xfrm>
          <a:prstGeom prst="rect">
            <a:avLst/>
          </a:prstGeom>
        </p:spPr>
        <p:txBody>
          <a:bodyPr wrap="square">
            <a:spAutoFit/>
          </a:bodyPr>
          <a:lstStyle/>
          <a:p>
            <a:r>
              <a:rPr lang="en-US" sz="2400" b="1" dirty="0">
                <a:solidFill>
                  <a:srgbClr val="126E31"/>
                </a:solidFill>
                <a:latin typeface="Georgia" panose="02040502050405020303" pitchFamily="18" charset="0"/>
              </a:rPr>
              <a:t>MEMBERSHIP INTAKE PROCESS COMMITTEE</a:t>
            </a:r>
          </a:p>
          <a:p>
            <a:r>
              <a:rPr lang="en-US" i="1" dirty="0">
                <a:latin typeface="Georgia" panose="02040502050405020303" pitchFamily="18" charset="0"/>
              </a:rPr>
              <a:t>This committee shall perform a comprehensive review of both the</a:t>
            </a:r>
          </a:p>
          <a:p>
            <a:r>
              <a:rPr lang="en-US" i="1" dirty="0">
                <a:latin typeface="Georgia" panose="02040502050405020303" pitchFamily="18" charset="0"/>
              </a:rPr>
              <a:t>Undergraduate and Graduate Membership Intake Process and make recommendations for improvement.</a:t>
            </a:r>
            <a:endParaRPr lang="en-US" i="1" dirty="0">
              <a:effectLst/>
              <a:latin typeface="Georgia" panose="02040502050405020303" pitchFamily="18" charset="0"/>
            </a:endParaRPr>
          </a:p>
        </p:txBody>
      </p:sp>
      <p:sp>
        <p:nvSpPr>
          <p:cNvPr id="4" name="Rectangle 3">
            <a:extLst>
              <a:ext uri="{FF2B5EF4-FFF2-40B4-BE49-F238E27FC236}">
                <a16:creationId xmlns:a16="http://schemas.microsoft.com/office/drawing/2014/main" id="{A215ED60-B496-9244-BFF5-FD3579009F66}"/>
              </a:ext>
            </a:extLst>
          </p:cNvPr>
          <p:cNvSpPr/>
          <p:nvPr/>
        </p:nvSpPr>
        <p:spPr>
          <a:xfrm>
            <a:off x="2687782" y="2056471"/>
            <a:ext cx="3408218" cy="3693319"/>
          </a:xfrm>
          <a:prstGeom prst="rect">
            <a:avLst/>
          </a:prstGeom>
        </p:spPr>
        <p:txBody>
          <a:bodyPr wrap="square">
            <a:spAutoFit/>
          </a:bodyPr>
          <a:lstStyle/>
          <a:p>
            <a:r>
              <a:rPr lang="en-US" b="1" dirty="0">
                <a:solidFill>
                  <a:srgbClr val="126E31"/>
                </a:solidFill>
              </a:rPr>
              <a:t>Cynthia J. Finch</a:t>
            </a:r>
          </a:p>
          <a:p>
            <a:r>
              <a:rPr lang="en-US" dirty="0">
                <a:solidFill>
                  <a:srgbClr val="126E31"/>
                </a:solidFill>
              </a:rPr>
              <a:t>Psi Zeta Omega Chapter</a:t>
            </a:r>
          </a:p>
          <a:p>
            <a:r>
              <a:rPr lang="en-US" dirty="0">
                <a:solidFill>
                  <a:srgbClr val="126E31"/>
                </a:solidFill>
              </a:rPr>
              <a:t>Newport, TN</a:t>
            </a:r>
          </a:p>
          <a:p>
            <a:r>
              <a:rPr lang="en-US" b="1" dirty="0">
                <a:solidFill>
                  <a:srgbClr val="F695A1"/>
                </a:solidFill>
              </a:rPr>
              <a:t>CHAIRMAN</a:t>
            </a:r>
          </a:p>
          <a:p>
            <a:endParaRPr lang="en-US" b="1" dirty="0">
              <a:solidFill>
                <a:srgbClr val="F695A1"/>
              </a:solidFill>
            </a:endParaRPr>
          </a:p>
          <a:p>
            <a:endParaRPr lang="en-US" dirty="0">
              <a:solidFill>
                <a:srgbClr val="126E31"/>
              </a:solidFill>
            </a:endParaRPr>
          </a:p>
          <a:p>
            <a:endParaRPr lang="en-US" sz="1200" dirty="0">
              <a:solidFill>
                <a:srgbClr val="126E31"/>
              </a:solidFill>
            </a:endParaRPr>
          </a:p>
          <a:p>
            <a:endParaRPr lang="en-US" dirty="0">
              <a:solidFill>
                <a:srgbClr val="126E31"/>
              </a:solidFill>
            </a:endParaRPr>
          </a:p>
          <a:p>
            <a:endParaRPr lang="en-US" dirty="0">
              <a:solidFill>
                <a:srgbClr val="126E31"/>
              </a:solidFill>
            </a:endParaRPr>
          </a:p>
          <a:p>
            <a:r>
              <a:rPr lang="en-US" b="1" dirty="0">
                <a:solidFill>
                  <a:srgbClr val="126E31"/>
                </a:solidFill>
              </a:rPr>
              <a:t>Yolanda Murdock</a:t>
            </a:r>
          </a:p>
          <a:p>
            <a:r>
              <a:rPr lang="en-US" dirty="0">
                <a:solidFill>
                  <a:srgbClr val="126E31"/>
                </a:solidFill>
              </a:rPr>
              <a:t>Alpha Kappa Omega Chapter</a:t>
            </a:r>
          </a:p>
          <a:p>
            <a:r>
              <a:rPr lang="en-US" dirty="0">
                <a:solidFill>
                  <a:srgbClr val="126E31"/>
                </a:solidFill>
              </a:rPr>
              <a:t>Houston, TX</a:t>
            </a:r>
          </a:p>
          <a:p>
            <a:r>
              <a:rPr lang="en-US" b="1" dirty="0">
                <a:solidFill>
                  <a:srgbClr val="F695A1"/>
                </a:solidFill>
              </a:rPr>
              <a:t>CO-CHAIRMAN</a:t>
            </a:r>
          </a:p>
        </p:txBody>
      </p:sp>
      <p:pic>
        <p:nvPicPr>
          <p:cNvPr id="5" name="Picture 4">
            <a:extLst>
              <a:ext uri="{FF2B5EF4-FFF2-40B4-BE49-F238E27FC236}">
                <a16:creationId xmlns:a16="http://schemas.microsoft.com/office/drawing/2014/main" id="{550441A0-6519-6D4E-A6B2-7A9001C26559}"/>
              </a:ext>
            </a:extLst>
          </p:cNvPr>
          <p:cNvPicPr>
            <a:picLocks noChangeAspect="1"/>
          </p:cNvPicPr>
          <p:nvPr/>
        </p:nvPicPr>
        <p:blipFill>
          <a:blip r:embed="rId3"/>
          <a:stretch>
            <a:fillRect/>
          </a:stretch>
        </p:blipFill>
        <p:spPr>
          <a:xfrm>
            <a:off x="1028699" y="3743277"/>
            <a:ext cx="1441525" cy="1828800"/>
          </a:xfrm>
          <a:prstGeom prst="rect">
            <a:avLst/>
          </a:prstGeom>
        </p:spPr>
      </p:pic>
    </p:spTree>
    <p:extLst>
      <p:ext uri="{BB962C8B-B14F-4D97-AF65-F5344CB8AC3E}">
        <p14:creationId xmlns:p14="http://schemas.microsoft.com/office/powerpoint/2010/main" val="3557594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39A7F0-D7D8-6F47-A92B-5D221609C3A8}"/>
              </a:ext>
            </a:extLst>
          </p:cNvPr>
          <p:cNvPicPr>
            <a:picLocks noChangeAspect="1"/>
          </p:cNvPicPr>
          <p:nvPr/>
        </p:nvPicPr>
        <p:blipFill>
          <a:blip r:embed="rId2"/>
          <a:stretch>
            <a:fillRect/>
          </a:stretch>
        </p:blipFill>
        <p:spPr>
          <a:xfrm>
            <a:off x="1028700" y="2159967"/>
            <a:ext cx="1441525" cy="1828800"/>
          </a:xfrm>
          <a:prstGeom prst="rect">
            <a:avLst/>
          </a:prstGeom>
        </p:spPr>
      </p:pic>
      <p:sp>
        <p:nvSpPr>
          <p:cNvPr id="3" name="Rectangle 2">
            <a:extLst>
              <a:ext uri="{FF2B5EF4-FFF2-40B4-BE49-F238E27FC236}">
                <a16:creationId xmlns:a16="http://schemas.microsoft.com/office/drawing/2014/main" id="{48BF1451-131B-614D-AB54-3E3D4459F46C}"/>
              </a:ext>
            </a:extLst>
          </p:cNvPr>
          <p:cNvSpPr/>
          <p:nvPr/>
        </p:nvSpPr>
        <p:spPr>
          <a:xfrm>
            <a:off x="2743200" y="2953728"/>
            <a:ext cx="3352800" cy="1477328"/>
          </a:xfrm>
          <a:prstGeom prst="rect">
            <a:avLst/>
          </a:prstGeom>
        </p:spPr>
        <p:txBody>
          <a:bodyPr wrap="square">
            <a:spAutoFit/>
          </a:bodyPr>
          <a:lstStyle/>
          <a:p>
            <a:r>
              <a:rPr lang="en-US" b="1" dirty="0">
                <a:solidFill>
                  <a:srgbClr val="126E31"/>
                </a:solidFill>
                <a:latin typeface="Georgia" panose="02040502050405020303" pitchFamily="18" charset="0"/>
              </a:rPr>
              <a:t>Gail M. Atley</a:t>
            </a:r>
          </a:p>
          <a:p>
            <a:r>
              <a:rPr lang="en-US" dirty="0">
                <a:solidFill>
                  <a:srgbClr val="126E31"/>
                </a:solidFill>
                <a:latin typeface="Georgia" panose="02040502050405020303" pitchFamily="18" charset="0"/>
              </a:rPr>
              <a:t>Mu Lambda Omega Chapter</a:t>
            </a:r>
          </a:p>
          <a:p>
            <a:r>
              <a:rPr lang="en-US" dirty="0">
                <a:solidFill>
                  <a:srgbClr val="126E31"/>
                </a:solidFill>
                <a:latin typeface="Georgia" panose="02040502050405020303" pitchFamily="18" charset="0"/>
              </a:rPr>
              <a:t>Culver City, CA</a:t>
            </a:r>
          </a:p>
          <a:p>
            <a:r>
              <a:rPr lang="en-US" b="1" dirty="0">
                <a:solidFill>
                  <a:srgbClr val="F695A1"/>
                </a:solidFill>
                <a:latin typeface="Georgia" panose="02040502050405020303" pitchFamily="18" charset="0"/>
              </a:rPr>
              <a:t>CHAIRMAN</a:t>
            </a:r>
          </a:p>
          <a:p>
            <a:endParaRPr lang="en-US" dirty="0">
              <a:effectLst/>
              <a:latin typeface="Times" pitchFamily="2" charset="0"/>
            </a:endParaRPr>
          </a:p>
        </p:txBody>
      </p:sp>
      <p:sp>
        <p:nvSpPr>
          <p:cNvPr id="4" name="Rectangle 3">
            <a:extLst>
              <a:ext uri="{FF2B5EF4-FFF2-40B4-BE49-F238E27FC236}">
                <a16:creationId xmlns:a16="http://schemas.microsoft.com/office/drawing/2014/main" id="{45F97B8C-0695-6946-B9F0-AECFF10BF2F5}"/>
              </a:ext>
            </a:extLst>
          </p:cNvPr>
          <p:cNvSpPr/>
          <p:nvPr/>
        </p:nvSpPr>
        <p:spPr>
          <a:xfrm>
            <a:off x="7010400" y="2245474"/>
            <a:ext cx="4546410" cy="1846659"/>
          </a:xfrm>
          <a:prstGeom prst="rect">
            <a:avLst/>
          </a:prstGeom>
        </p:spPr>
        <p:txBody>
          <a:bodyPr wrap="square">
            <a:spAutoFit/>
          </a:bodyPr>
          <a:lstStyle/>
          <a:p>
            <a:r>
              <a:rPr lang="en-US" sz="2400" b="1" dirty="0">
                <a:solidFill>
                  <a:srgbClr val="126E31"/>
                </a:solidFill>
                <a:latin typeface="Georgia" panose="02040502050405020303" pitchFamily="18" charset="0"/>
              </a:rPr>
              <a:t>MUSIC COMMITTEE</a:t>
            </a:r>
          </a:p>
          <a:p>
            <a:r>
              <a:rPr lang="en-US" i="1" dirty="0">
                <a:latin typeface="Georgia" panose="02040502050405020303" pitchFamily="18" charset="0"/>
              </a:rPr>
              <a:t>This committee will be responsible for developing a unique musical step and a song that are unique to Alpha Kappa Alpha Sorority to be used at regional and international meetings.</a:t>
            </a:r>
            <a:endParaRPr lang="en-US" i="1" dirty="0">
              <a:effectLst/>
              <a:latin typeface="Georgia" panose="02040502050405020303" pitchFamily="18" charset="0"/>
            </a:endParaRPr>
          </a:p>
        </p:txBody>
      </p:sp>
    </p:spTree>
    <p:extLst>
      <p:ext uri="{BB962C8B-B14F-4D97-AF65-F5344CB8AC3E}">
        <p14:creationId xmlns:p14="http://schemas.microsoft.com/office/powerpoint/2010/main" val="5779595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283776-F1C2-694F-B049-FD96019FCD04}"/>
              </a:ext>
            </a:extLst>
          </p:cNvPr>
          <p:cNvPicPr>
            <a:picLocks noChangeAspect="1"/>
          </p:cNvPicPr>
          <p:nvPr/>
        </p:nvPicPr>
        <p:blipFill>
          <a:blip r:embed="rId2"/>
          <a:stretch>
            <a:fillRect/>
          </a:stretch>
        </p:blipFill>
        <p:spPr>
          <a:xfrm>
            <a:off x="1028700" y="2247900"/>
            <a:ext cx="1441525" cy="1828800"/>
          </a:xfrm>
          <a:prstGeom prst="rect">
            <a:avLst/>
          </a:prstGeom>
        </p:spPr>
      </p:pic>
      <p:sp>
        <p:nvSpPr>
          <p:cNvPr id="3" name="Rectangle 2">
            <a:extLst>
              <a:ext uri="{FF2B5EF4-FFF2-40B4-BE49-F238E27FC236}">
                <a16:creationId xmlns:a16="http://schemas.microsoft.com/office/drawing/2014/main" id="{A2A0248B-CFCA-6C45-91DC-5948BA551CEF}"/>
              </a:ext>
            </a:extLst>
          </p:cNvPr>
          <p:cNvSpPr/>
          <p:nvPr/>
        </p:nvSpPr>
        <p:spPr>
          <a:xfrm>
            <a:off x="2781300" y="2972896"/>
            <a:ext cx="3841173" cy="1200329"/>
          </a:xfrm>
          <a:prstGeom prst="rect">
            <a:avLst/>
          </a:prstGeom>
        </p:spPr>
        <p:txBody>
          <a:bodyPr wrap="square">
            <a:spAutoFit/>
          </a:bodyPr>
          <a:lstStyle/>
          <a:p>
            <a:r>
              <a:rPr lang="en-US" b="1" dirty="0">
                <a:solidFill>
                  <a:srgbClr val="126E31"/>
                </a:solidFill>
                <a:latin typeface="Georgia" panose="02040502050405020303" pitchFamily="18" charset="0"/>
              </a:rPr>
              <a:t>Armisha L. Walker-Harrison</a:t>
            </a:r>
          </a:p>
          <a:p>
            <a:r>
              <a:rPr lang="en-US" dirty="0">
                <a:solidFill>
                  <a:srgbClr val="126E31"/>
                </a:solidFill>
                <a:latin typeface="Georgia" panose="02040502050405020303" pitchFamily="18" charset="0"/>
              </a:rPr>
              <a:t>Sigma Sigma Omega Chapter</a:t>
            </a:r>
          </a:p>
          <a:p>
            <a:r>
              <a:rPr lang="en-US" dirty="0">
                <a:solidFill>
                  <a:srgbClr val="126E31"/>
                </a:solidFill>
                <a:latin typeface="Georgia" panose="02040502050405020303" pitchFamily="18" charset="0"/>
              </a:rPr>
              <a:t>Oklahoma City, OK</a:t>
            </a:r>
          </a:p>
          <a:p>
            <a:r>
              <a:rPr lang="en-US" b="1" dirty="0">
                <a:solidFill>
                  <a:srgbClr val="F695A1"/>
                </a:solidFill>
                <a:effectLst/>
                <a:latin typeface="Georgia" panose="02040502050405020303" pitchFamily="18" charset="0"/>
              </a:rPr>
              <a:t>CHAIRMAN</a:t>
            </a:r>
          </a:p>
        </p:txBody>
      </p:sp>
      <p:sp>
        <p:nvSpPr>
          <p:cNvPr id="4" name="Rectangle 3">
            <a:extLst>
              <a:ext uri="{FF2B5EF4-FFF2-40B4-BE49-F238E27FC236}">
                <a16:creationId xmlns:a16="http://schemas.microsoft.com/office/drawing/2014/main" id="{0B91DCE0-53AA-514C-8869-83DEB98B8BFC}"/>
              </a:ext>
            </a:extLst>
          </p:cNvPr>
          <p:cNvSpPr/>
          <p:nvPr/>
        </p:nvSpPr>
        <p:spPr>
          <a:xfrm>
            <a:off x="7010400" y="1808962"/>
            <a:ext cx="4726676" cy="2677656"/>
          </a:xfrm>
          <a:prstGeom prst="rect">
            <a:avLst/>
          </a:prstGeom>
        </p:spPr>
        <p:txBody>
          <a:bodyPr wrap="square">
            <a:spAutoFit/>
          </a:bodyPr>
          <a:lstStyle/>
          <a:p>
            <a:r>
              <a:rPr lang="en-US" sz="2400" b="1" dirty="0">
                <a:solidFill>
                  <a:srgbClr val="126E31"/>
                </a:solidFill>
                <a:latin typeface="Georgia" panose="02040502050405020303" pitchFamily="18" charset="0"/>
              </a:rPr>
              <a:t>NOMINATING COMMITTEE</a:t>
            </a:r>
          </a:p>
          <a:p>
            <a:r>
              <a:rPr lang="en-US" i="1" dirty="0">
                <a:latin typeface="Georgia" panose="02040502050405020303" pitchFamily="18" charset="0"/>
              </a:rPr>
              <a:t>This committee shall implement the Sorority’s nomination and election procedures including the verification of Leadership Training certification. The committee shall convene in January 2020 and January 2022 to certify the credentials of all candidates for office and prepare the official slate of nominees.</a:t>
            </a:r>
            <a:endParaRPr lang="en-US" i="1" dirty="0">
              <a:effectLst/>
              <a:latin typeface="Georgia" panose="02040502050405020303" pitchFamily="18" charset="0"/>
            </a:endParaRPr>
          </a:p>
        </p:txBody>
      </p:sp>
    </p:spTree>
    <p:extLst>
      <p:ext uri="{BB962C8B-B14F-4D97-AF65-F5344CB8AC3E}">
        <p14:creationId xmlns:p14="http://schemas.microsoft.com/office/powerpoint/2010/main" val="6198437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13DFA-BFB0-D640-AB5D-58E7F73BA414}"/>
              </a:ext>
            </a:extLst>
          </p:cNvPr>
          <p:cNvPicPr>
            <a:picLocks noChangeAspect="1"/>
          </p:cNvPicPr>
          <p:nvPr/>
        </p:nvPicPr>
        <p:blipFill>
          <a:blip r:embed="rId2"/>
          <a:stretch>
            <a:fillRect/>
          </a:stretch>
        </p:blipFill>
        <p:spPr>
          <a:xfrm>
            <a:off x="1028700" y="2247900"/>
            <a:ext cx="1441525" cy="1828800"/>
          </a:xfrm>
          <a:prstGeom prst="rect">
            <a:avLst/>
          </a:prstGeom>
        </p:spPr>
      </p:pic>
      <p:sp>
        <p:nvSpPr>
          <p:cNvPr id="3" name="Rectangle 2">
            <a:extLst>
              <a:ext uri="{FF2B5EF4-FFF2-40B4-BE49-F238E27FC236}">
                <a16:creationId xmlns:a16="http://schemas.microsoft.com/office/drawing/2014/main" id="{3811DC02-BD0D-8A45-A5AC-046DD6FF2911}"/>
              </a:ext>
            </a:extLst>
          </p:cNvPr>
          <p:cNvSpPr/>
          <p:nvPr/>
        </p:nvSpPr>
        <p:spPr>
          <a:xfrm>
            <a:off x="2781300" y="3031530"/>
            <a:ext cx="3619500" cy="1200329"/>
          </a:xfrm>
          <a:prstGeom prst="rect">
            <a:avLst/>
          </a:prstGeom>
        </p:spPr>
        <p:txBody>
          <a:bodyPr wrap="square">
            <a:spAutoFit/>
          </a:bodyPr>
          <a:lstStyle/>
          <a:p>
            <a:r>
              <a:rPr lang="en-US" b="1" dirty="0">
                <a:solidFill>
                  <a:srgbClr val="126E31"/>
                </a:solidFill>
                <a:latin typeface="+mj-lt"/>
              </a:rPr>
              <a:t>Ora B. Douglass</a:t>
            </a:r>
          </a:p>
          <a:p>
            <a:r>
              <a:rPr lang="en-US" dirty="0">
                <a:solidFill>
                  <a:srgbClr val="126E31"/>
                </a:solidFill>
                <a:latin typeface="+mj-lt"/>
              </a:rPr>
              <a:t>Psi Omega Omega Chapter</a:t>
            </a:r>
          </a:p>
          <a:p>
            <a:r>
              <a:rPr lang="en-US" dirty="0">
                <a:solidFill>
                  <a:srgbClr val="126E31"/>
                </a:solidFill>
                <a:latin typeface="+mj-lt"/>
              </a:rPr>
              <a:t>Peachtree Corners, GA</a:t>
            </a:r>
          </a:p>
          <a:p>
            <a:r>
              <a:rPr lang="en-US" b="1" dirty="0">
                <a:solidFill>
                  <a:srgbClr val="F695A1"/>
                </a:solidFill>
              </a:rPr>
              <a:t>CHAIRMAN</a:t>
            </a:r>
          </a:p>
        </p:txBody>
      </p:sp>
      <p:sp>
        <p:nvSpPr>
          <p:cNvPr id="4" name="Rectangle 3">
            <a:extLst>
              <a:ext uri="{FF2B5EF4-FFF2-40B4-BE49-F238E27FC236}">
                <a16:creationId xmlns:a16="http://schemas.microsoft.com/office/drawing/2014/main" id="{5DD911E1-ACC7-1846-8664-5E438A6ADB87}"/>
              </a:ext>
            </a:extLst>
          </p:cNvPr>
          <p:cNvSpPr/>
          <p:nvPr/>
        </p:nvSpPr>
        <p:spPr>
          <a:xfrm>
            <a:off x="7038109" y="2345417"/>
            <a:ext cx="4453306" cy="1569660"/>
          </a:xfrm>
          <a:prstGeom prst="rect">
            <a:avLst/>
          </a:prstGeom>
        </p:spPr>
        <p:txBody>
          <a:bodyPr wrap="square">
            <a:spAutoFit/>
          </a:bodyPr>
          <a:lstStyle/>
          <a:p>
            <a:r>
              <a:rPr lang="en-US" sz="2400" b="1" dirty="0">
                <a:solidFill>
                  <a:srgbClr val="126E31"/>
                </a:solidFill>
                <a:latin typeface="Georgia" panose="02040502050405020303" pitchFamily="18" charset="0"/>
              </a:rPr>
              <a:t>PROGRAM COMMITTEE</a:t>
            </a:r>
          </a:p>
          <a:p>
            <a:r>
              <a:rPr lang="en-US" i="1" dirty="0">
                <a:latin typeface="Georgia" panose="02040502050405020303" pitchFamily="18" charset="0"/>
              </a:rPr>
              <a:t>This committee, in consultation with the Supreme Basileus, shall formulate and recommend program activities for implementation by chapters.</a:t>
            </a:r>
            <a:endParaRPr lang="en-US" i="1" dirty="0">
              <a:effectLst/>
              <a:latin typeface="Georgia" panose="02040502050405020303" pitchFamily="18" charset="0"/>
            </a:endParaRPr>
          </a:p>
        </p:txBody>
      </p:sp>
    </p:spTree>
    <p:extLst>
      <p:ext uri="{BB962C8B-B14F-4D97-AF65-F5344CB8AC3E}">
        <p14:creationId xmlns:p14="http://schemas.microsoft.com/office/powerpoint/2010/main" val="17606325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3029F1-2538-8948-AD67-DE7E5E1E1139}"/>
              </a:ext>
            </a:extLst>
          </p:cNvPr>
          <p:cNvPicPr>
            <a:picLocks noChangeAspect="1"/>
          </p:cNvPicPr>
          <p:nvPr/>
        </p:nvPicPr>
        <p:blipFill>
          <a:blip r:embed="rId2"/>
          <a:stretch>
            <a:fillRect/>
          </a:stretch>
        </p:blipFill>
        <p:spPr>
          <a:xfrm>
            <a:off x="1028700" y="2395206"/>
            <a:ext cx="1506071" cy="1828800"/>
          </a:xfrm>
          <a:prstGeom prst="rect">
            <a:avLst/>
          </a:prstGeom>
        </p:spPr>
      </p:pic>
      <p:sp>
        <p:nvSpPr>
          <p:cNvPr id="3" name="Rectangle 2">
            <a:extLst>
              <a:ext uri="{FF2B5EF4-FFF2-40B4-BE49-F238E27FC236}">
                <a16:creationId xmlns:a16="http://schemas.microsoft.com/office/drawing/2014/main" id="{BD56A088-DD0E-464B-BB7D-387BFC404B15}"/>
              </a:ext>
            </a:extLst>
          </p:cNvPr>
          <p:cNvSpPr/>
          <p:nvPr/>
        </p:nvSpPr>
        <p:spPr>
          <a:xfrm>
            <a:off x="2749823" y="3162300"/>
            <a:ext cx="3435927" cy="1200329"/>
          </a:xfrm>
          <a:prstGeom prst="rect">
            <a:avLst/>
          </a:prstGeom>
        </p:spPr>
        <p:txBody>
          <a:bodyPr wrap="square">
            <a:spAutoFit/>
          </a:bodyPr>
          <a:lstStyle/>
          <a:p>
            <a:r>
              <a:rPr lang="en-US" b="1" dirty="0">
                <a:solidFill>
                  <a:srgbClr val="126E31"/>
                </a:solidFill>
                <a:latin typeface="Georgia" panose="02040502050405020303" pitchFamily="18" charset="0"/>
              </a:rPr>
              <a:t>Jennelle F. Rush Dabney</a:t>
            </a:r>
          </a:p>
          <a:p>
            <a:r>
              <a:rPr lang="en-US" dirty="0">
                <a:solidFill>
                  <a:srgbClr val="126E31"/>
                </a:solidFill>
                <a:latin typeface="Georgia" panose="02040502050405020303" pitchFamily="18" charset="0"/>
              </a:rPr>
              <a:t>General Member</a:t>
            </a:r>
          </a:p>
          <a:p>
            <a:r>
              <a:rPr lang="en-US" dirty="0">
                <a:solidFill>
                  <a:srgbClr val="126E31"/>
                </a:solidFill>
                <a:latin typeface="Georgia" panose="02040502050405020303" pitchFamily="18" charset="0"/>
              </a:rPr>
              <a:t>Fairmount Heights, MD</a:t>
            </a:r>
          </a:p>
          <a:p>
            <a:r>
              <a:rPr lang="en-US" b="1" dirty="0">
                <a:solidFill>
                  <a:srgbClr val="F695A1"/>
                </a:solidFill>
                <a:latin typeface="Georgia" panose="02040502050405020303" pitchFamily="18" charset="0"/>
              </a:rPr>
              <a:t>CHAIRMAN</a:t>
            </a:r>
          </a:p>
        </p:txBody>
      </p:sp>
      <p:sp>
        <p:nvSpPr>
          <p:cNvPr id="4" name="Rectangle 3">
            <a:extLst>
              <a:ext uri="{FF2B5EF4-FFF2-40B4-BE49-F238E27FC236}">
                <a16:creationId xmlns:a16="http://schemas.microsoft.com/office/drawing/2014/main" id="{A07CC250-862B-684B-93BB-7344E1DCC707}"/>
              </a:ext>
            </a:extLst>
          </p:cNvPr>
          <p:cNvSpPr/>
          <p:nvPr/>
        </p:nvSpPr>
        <p:spPr>
          <a:xfrm>
            <a:off x="7010400" y="2043545"/>
            <a:ext cx="4781266" cy="2400657"/>
          </a:xfrm>
          <a:prstGeom prst="rect">
            <a:avLst/>
          </a:prstGeom>
        </p:spPr>
        <p:txBody>
          <a:bodyPr wrap="square">
            <a:spAutoFit/>
          </a:bodyPr>
          <a:lstStyle/>
          <a:p>
            <a:r>
              <a:rPr lang="en-US" sz="2400" b="1" dirty="0">
                <a:solidFill>
                  <a:srgbClr val="126E31"/>
                </a:solidFill>
                <a:latin typeface="Georgia" panose="02040502050405020303" pitchFamily="18" charset="0"/>
              </a:rPr>
              <a:t>PROTOCOL COMMITTEE</a:t>
            </a:r>
          </a:p>
          <a:p>
            <a:r>
              <a:rPr lang="en-US" i="1" dirty="0">
                <a:latin typeface="Georgia" panose="02040502050405020303" pitchFamily="18" charset="0"/>
              </a:rPr>
              <a:t>This committee shall be responsible for developing current protocol guidelines for chapter meetings, sorority functions and other public events. Committee members will assist with protocol needs for meetings and serve as consultants, as needed, for all regional events.</a:t>
            </a:r>
            <a:endParaRPr lang="en-US" i="1" dirty="0">
              <a:effectLst/>
              <a:latin typeface="Georgia" panose="02040502050405020303" pitchFamily="18" charset="0"/>
            </a:endParaRPr>
          </a:p>
        </p:txBody>
      </p:sp>
    </p:spTree>
    <p:extLst>
      <p:ext uri="{BB962C8B-B14F-4D97-AF65-F5344CB8AC3E}">
        <p14:creationId xmlns:p14="http://schemas.microsoft.com/office/powerpoint/2010/main" val="2048519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A68D08-F8A3-D347-A891-387AA153BC6B}"/>
              </a:ext>
            </a:extLst>
          </p:cNvPr>
          <p:cNvPicPr>
            <a:picLocks noChangeAspect="1"/>
          </p:cNvPicPr>
          <p:nvPr/>
        </p:nvPicPr>
        <p:blipFill>
          <a:blip r:embed="rId2"/>
          <a:stretch>
            <a:fillRect/>
          </a:stretch>
        </p:blipFill>
        <p:spPr>
          <a:xfrm>
            <a:off x="1028700" y="1314272"/>
            <a:ext cx="1480457" cy="1828800"/>
          </a:xfrm>
          <a:prstGeom prst="rect">
            <a:avLst/>
          </a:prstGeom>
        </p:spPr>
      </p:pic>
      <p:sp>
        <p:nvSpPr>
          <p:cNvPr id="3" name="Rectangle 2">
            <a:extLst>
              <a:ext uri="{FF2B5EF4-FFF2-40B4-BE49-F238E27FC236}">
                <a16:creationId xmlns:a16="http://schemas.microsoft.com/office/drawing/2014/main" id="{0B36DDA2-DD6A-D041-BCC9-32D590EF9B8C}"/>
              </a:ext>
            </a:extLst>
          </p:cNvPr>
          <p:cNvSpPr/>
          <p:nvPr/>
        </p:nvSpPr>
        <p:spPr>
          <a:xfrm>
            <a:off x="6965165" y="1892699"/>
            <a:ext cx="4867443" cy="2585323"/>
          </a:xfrm>
          <a:prstGeom prst="rect">
            <a:avLst/>
          </a:prstGeom>
        </p:spPr>
        <p:txBody>
          <a:bodyPr wrap="square">
            <a:spAutoFit/>
          </a:bodyPr>
          <a:lstStyle/>
          <a:p>
            <a:r>
              <a:rPr lang="en-US" sz="2400" b="1" dirty="0">
                <a:solidFill>
                  <a:srgbClr val="126E31"/>
                </a:solidFill>
                <a:latin typeface="Georgia" panose="02040502050405020303" pitchFamily="18" charset="0"/>
              </a:rPr>
              <a:t>PUBLIC RELATIONS AND</a:t>
            </a:r>
          </a:p>
          <a:p>
            <a:r>
              <a:rPr lang="en-US" sz="2400" b="1" dirty="0">
                <a:solidFill>
                  <a:srgbClr val="126E31"/>
                </a:solidFill>
                <a:latin typeface="Georgia" panose="02040502050405020303" pitchFamily="18" charset="0"/>
              </a:rPr>
              <a:t>COMMUNICATIONS COMMITTEE</a:t>
            </a:r>
          </a:p>
          <a:p>
            <a:r>
              <a:rPr lang="en-US" i="1" dirty="0">
                <a:latin typeface="Georgia" panose="02040502050405020303" pitchFamily="18" charset="0"/>
              </a:rPr>
              <a:t>This committee shall manage the communications of Alpha Kappa Alpha and execute the communication strategy. This includes media strategy, the sorority website, and social media platforms.</a:t>
            </a:r>
            <a:endParaRPr lang="en-US" i="1" dirty="0">
              <a:effectLst/>
              <a:latin typeface="Georgia" panose="02040502050405020303" pitchFamily="18" charset="0"/>
            </a:endParaRPr>
          </a:p>
        </p:txBody>
      </p:sp>
      <p:sp>
        <p:nvSpPr>
          <p:cNvPr id="4" name="Rectangle 3">
            <a:extLst>
              <a:ext uri="{FF2B5EF4-FFF2-40B4-BE49-F238E27FC236}">
                <a16:creationId xmlns:a16="http://schemas.microsoft.com/office/drawing/2014/main" id="{BF2B3197-4FE4-EF4D-A68D-BEB57C3A05EF}"/>
              </a:ext>
            </a:extLst>
          </p:cNvPr>
          <p:cNvSpPr/>
          <p:nvPr/>
        </p:nvSpPr>
        <p:spPr>
          <a:xfrm>
            <a:off x="2781300" y="1788574"/>
            <a:ext cx="3326745" cy="1477328"/>
          </a:xfrm>
          <a:prstGeom prst="rect">
            <a:avLst/>
          </a:prstGeom>
        </p:spPr>
        <p:txBody>
          <a:bodyPr wrap="square">
            <a:spAutoFit/>
          </a:bodyPr>
          <a:lstStyle/>
          <a:p>
            <a:endParaRPr lang="en-US" dirty="0">
              <a:latin typeface="Georgia" panose="02040502050405020303" pitchFamily="18" charset="0"/>
            </a:endParaRPr>
          </a:p>
          <a:p>
            <a:r>
              <a:rPr lang="en-US" b="1" dirty="0">
                <a:solidFill>
                  <a:srgbClr val="126E31"/>
                </a:solidFill>
                <a:latin typeface="Georgia" panose="02040502050405020303" pitchFamily="18" charset="0"/>
              </a:rPr>
              <a:t>Carisma Ramsey Fields</a:t>
            </a:r>
          </a:p>
          <a:p>
            <a:r>
              <a:rPr lang="en-US" dirty="0">
                <a:solidFill>
                  <a:srgbClr val="126E31"/>
                </a:solidFill>
                <a:latin typeface="Georgia" panose="02040502050405020303" pitchFamily="18" charset="0"/>
              </a:rPr>
              <a:t>General Member</a:t>
            </a:r>
          </a:p>
          <a:p>
            <a:r>
              <a:rPr lang="en-US" dirty="0">
                <a:solidFill>
                  <a:srgbClr val="126E31"/>
                </a:solidFill>
                <a:latin typeface="Georgia" panose="02040502050405020303" pitchFamily="18" charset="0"/>
              </a:rPr>
              <a:t>Arlington, TX 76016</a:t>
            </a:r>
          </a:p>
          <a:p>
            <a:r>
              <a:rPr lang="en-US" b="1" dirty="0">
                <a:solidFill>
                  <a:srgbClr val="F695A1"/>
                </a:solidFill>
                <a:latin typeface="Georgia" panose="02040502050405020303" pitchFamily="18" charset="0"/>
              </a:rPr>
              <a:t>CHAIRMAN</a:t>
            </a:r>
            <a:endParaRPr lang="en-US" b="1" dirty="0">
              <a:solidFill>
                <a:srgbClr val="F695A1"/>
              </a:solidFill>
              <a:effectLst/>
              <a:latin typeface="Georgia" panose="02040502050405020303" pitchFamily="18" charset="0"/>
            </a:endParaRPr>
          </a:p>
        </p:txBody>
      </p:sp>
      <p:pic>
        <p:nvPicPr>
          <p:cNvPr id="5" name="Picture 4">
            <a:extLst>
              <a:ext uri="{FF2B5EF4-FFF2-40B4-BE49-F238E27FC236}">
                <a16:creationId xmlns:a16="http://schemas.microsoft.com/office/drawing/2014/main" id="{8BA36175-E05A-164C-94B7-140835D19E87}"/>
              </a:ext>
            </a:extLst>
          </p:cNvPr>
          <p:cNvPicPr>
            <a:picLocks noChangeAspect="1"/>
          </p:cNvPicPr>
          <p:nvPr/>
        </p:nvPicPr>
        <p:blipFill>
          <a:blip r:embed="rId3"/>
          <a:stretch>
            <a:fillRect/>
          </a:stretch>
        </p:blipFill>
        <p:spPr>
          <a:xfrm>
            <a:off x="1028700" y="3695700"/>
            <a:ext cx="1476260" cy="1828800"/>
          </a:xfrm>
          <a:prstGeom prst="rect">
            <a:avLst/>
          </a:prstGeom>
        </p:spPr>
      </p:pic>
      <p:sp>
        <p:nvSpPr>
          <p:cNvPr id="7" name="Rectangle 6">
            <a:extLst>
              <a:ext uri="{FF2B5EF4-FFF2-40B4-BE49-F238E27FC236}">
                <a16:creationId xmlns:a16="http://schemas.microsoft.com/office/drawing/2014/main" id="{DA405237-C76F-0C45-9E1B-3BEEB1F28568}"/>
              </a:ext>
            </a:extLst>
          </p:cNvPr>
          <p:cNvSpPr/>
          <p:nvPr/>
        </p:nvSpPr>
        <p:spPr>
          <a:xfrm>
            <a:off x="2672118" y="4376761"/>
            <a:ext cx="3435927" cy="1477328"/>
          </a:xfrm>
          <a:prstGeom prst="rect">
            <a:avLst/>
          </a:prstGeom>
        </p:spPr>
        <p:txBody>
          <a:bodyPr wrap="square">
            <a:spAutoFit/>
          </a:bodyPr>
          <a:lstStyle/>
          <a:p>
            <a:r>
              <a:rPr lang="en-US" b="1" dirty="0">
                <a:solidFill>
                  <a:srgbClr val="126E31"/>
                </a:solidFill>
                <a:latin typeface="Georgia" panose="02040502050405020303" pitchFamily="18" charset="0"/>
              </a:rPr>
              <a:t>Kelli Sharpe</a:t>
            </a:r>
          </a:p>
          <a:p>
            <a:r>
              <a:rPr lang="en-US" dirty="0">
                <a:solidFill>
                  <a:srgbClr val="126E31"/>
                </a:solidFill>
                <a:latin typeface="Georgia" panose="02040502050405020303" pitchFamily="18" charset="0"/>
              </a:rPr>
              <a:t>Delta Beta Omega Chapter</a:t>
            </a:r>
          </a:p>
          <a:p>
            <a:r>
              <a:rPr lang="en-US" dirty="0">
                <a:solidFill>
                  <a:srgbClr val="126E31"/>
                </a:solidFill>
                <a:latin typeface="Georgia" panose="02040502050405020303" pitchFamily="18" charset="0"/>
              </a:rPr>
              <a:t>Jackson, MS</a:t>
            </a:r>
          </a:p>
          <a:p>
            <a:r>
              <a:rPr lang="en-US" b="1" dirty="0">
                <a:solidFill>
                  <a:srgbClr val="F695A1"/>
                </a:solidFill>
                <a:latin typeface="Georgia" panose="02040502050405020303" pitchFamily="18" charset="0"/>
              </a:rPr>
              <a:t>CO-CHAIRMAN</a:t>
            </a:r>
          </a:p>
          <a:p>
            <a:endParaRPr lang="en-US" dirty="0">
              <a:effectLst/>
              <a:latin typeface="Georgia" panose="02040502050405020303" pitchFamily="18" charset="0"/>
            </a:endParaRPr>
          </a:p>
        </p:txBody>
      </p:sp>
    </p:spTree>
    <p:extLst>
      <p:ext uri="{BB962C8B-B14F-4D97-AF65-F5344CB8AC3E}">
        <p14:creationId xmlns:p14="http://schemas.microsoft.com/office/powerpoint/2010/main" val="39089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1915805"/>
            <a:ext cx="4808561" cy="2492990"/>
          </a:xfrm>
          <a:prstGeom prst="rect">
            <a:avLst/>
          </a:prstGeom>
          <a:noFill/>
        </p:spPr>
        <p:txBody>
          <a:bodyPr wrap="square" rtlCol="0">
            <a:spAutoFit/>
          </a:bodyPr>
          <a:lstStyle/>
          <a:p>
            <a:r>
              <a:rPr lang="en-US" sz="2400" b="1" dirty="0">
                <a:solidFill>
                  <a:srgbClr val="126E31"/>
                </a:solidFill>
                <a:latin typeface="Georgia" panose="02040502050405020303" pitchFamily="18" charset="0"/>
              </a:rPr>
              <a:t>2</a:t>
            </a:r>
            <a:r>
              <a:rPr lang="en-US" sz="2400" b="1" baseline="30000" dirty="0">
                <a:solidFill>
                  <a:srgbClr val="126E31"/>
                </a:solidFill>
                <a:latin typeface="Georgia" panose="02040502050405020303" pitchFamily="18" charset="0"/>
              </a:rPr>
              <a:t>nd</a:t>
            </a:r>
            <a:r>
              <a:rPr lang="en-US" sz="2400" b="1" dirty="0">
                <a:solidFill>
                  <a:srgbClr val="126E31"/>
                </a:solidFill>
                <a:latin typeface="Georgia" panose="02040502050405020303" pitchFamily="18" charset="0"/>
              </a:rPr>
              <a:t>  SUPREME ANTI-BASILEUS</a:t>
            </a:r>
          </a:p>
          <a:p>
            <a:r>
              <a:rPr lang="en-US" i="1" dirty="0">
                <a:latin typeface="Georgia" panose="02040502050405020303" pitchFamily="18" charset="0"/>
              </a:rPr>
              <a:t>It shall be the duty of the Second Supreme Anti-Basileus to assist the Supreme Basileus in the performance of her duties.  She shall be Chairman of the Undergraduate Activities Committee and a member of the Program Committee and Finance Committee.</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44795" y="3285601"/>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Jasmyne E. McCoy</a:t>
            </a:r>
          </a:p>
          <a:p>
            <a:r>
              <a:rPr lang="en-US" dirty="0">
                <a:solidFill>
                  <a:srgbClr val="126E31"/>
                </a:solidFill>
                <a:latin typeface="Georgia" panose="02040502050405020303" pitchFamily="18" charset="0"/>
              </a:rPr>
              <a:t>Lambda Upsilon</a:t>
            </a:r>
          </a:p>
          <a:p>
            <a:r>
              <a:rPr lang="en-US" dirty="0">
                <a:solidFill>
                  <a:srgbClr val="126E31"/>
                </a:solidFill>
                <a:latin typeface="Georgia" panose="02040502050405020303" pitchFamily="18" charset="0"/>
              </a:rPr>
              <a:t>Cambridge, MA</a:t>
            </a:r>
            <a:endParaRPr lang="en-US" b="1" dirty="0">
              <a:solidFill>
                <a:srgbClr val="126E31"/>
              </a:solidFill>
              <a:latin typeface="Georgia" panose="02040502050405020303" pitchFamily="18" charset="0"/>
            </a:endParaRP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3"/>
          <a:srcRect/>
          <a:stretch/>
        </p:blipFill>
        <p:spPr>
          <a:xfrm>
            <a:off x="1028700" y="2251791"/>
            <a:ext cx="1307397" cy="1821017"/>
          </a:xfrm>
          <a:prstGeom prst="rect">
            <a:avLst/>
          </a:prstGeom>
        </p:spPr>
      </p:pic>
    </p:spTree>
    <p:extLst>
      <p:ext uri="{BB962C8B-B14F-4D97-AF65-F5344CB8AC3E}">
        <p14:creationId xmlns:p14="http://schemas.microsoft.com/office/powerpoint/2010/main" val="21712135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174FA3-003A-4D4B-A95F-07ACA85A51BC}"/>
              </a:ext>
            </a:extLst>
          </p:cNvPr>
          <p:cNvPicPr>
            <a:picLocks noChangeAspect="1"/>
          </p:cNvPicPr>
          <p:nvPr/>
        </p:nvPicPr>
        <p:blipFill>
          <a:blip r:embed="rId2"/>
          <a:stretch>
            <a:fillRect/>
          </a:stretch>
        </p:blipFill>
        <p:spPr>
          <a:xfrm>
            <a:off x="1028700" y="2170837"/>
            <a:ext cx="1441525" cy="1828800"/>
          </a:xfrm>
          <a:prstGeom prst="rect">
            <a:avLst/>
          </a:prstGeom>
        </p:spPr>
      </p:pic>
      <p:sp>
        <p:nvSpPr>
          <p:cNvPr id="3" name="Rectangle 2">
            <a:extLst>
              <a:ext uri="{FF2B5EF4-FFF2-40B4-BE49-F238E27FC236}">
                <a16:creationId xmlns:a16="http://schemas.microsoft.com/office/drawing/2014/main" id="{652AF8E6-AA71-F94E-A3E3-DED64ECECEDB}"/>
              </a:ext>
            </a:extLst>
          </p:cNvPr>
          <p:cNvSpPr/>
          <p:nvPr/>
        </p:nvSpPr>
        <p:spPr>
          <a:xfrm>
            <a:off x="7010399" y="2170837"/>
            <a:ext cx="5029201" cy="1938992"/>
          </a:xfrm>
          <a:prstGeom prst="rect">
            <a:avLst/>
          </a:prstGeom>
        </p:spPr>
        <p:txBody>
          <a:bodyPr wrap="square">
            <a:spAutoFit/>
          </a:bodyPr>
          <a:lstStyle/>
          <a:p>
            <a:r>
              <a:rPr lang="en-US" sz="2400" b="1" dirty="0">
                <a:solidFill>
                  <a:srgbClr val="126E31"/>
                </a:solidFill>
                <a:latin typeface="Georgia" panose="02040502050405020303" pitchFamily="18" charset="0"/>
              </a:rPr>
              <a:t>REINSTATEMENT TASK FORCE COMMITTEE</a:t>
            </a:r>
          </a:p>
          <a:p>
            <a:r>
              <a:rPr lang="en-US" i="1" dirty="0">
                <a:latin typeface="Georgia" panose="02040502050405020303" pitchFamily="18" charset="0"/>
              </a:rPr>
              <a:t>This committee has the responsibility of conducting training and workshops for sorors who have been sanctioned and are seeking</a:t>
            </a:r>
          </a:p>
          <a:p>
            <a:r>
              <a:rPr lang="en-US" i="1" dirty="0">
                <a:latin typeface="Georgia" panose="02040502050405020303" pitchFamily="18" charset="0"/>
              </a:rPr>
              <a:t>reinstatement to the Sorority.</a:t>
            </a:r>
            <a:endParaRPr lang="en-US" i="1" dirty="0">
              <a:effectLst/>
              <a:latin typeface="Georgia" panose="02040502050405020303" pitchFamily="18" charset="0"/>
            </a:endParaRPr>
          </a:p>
        </p:txBody>
      </p:sp>
      <p:sp>
        <p:nvSpPr>
          <p:cNvPr id="4" name="Rectangle 3">
            <a:extLst>
              <a:ext uri="{FF2B5EF4-FFF2-40B4-BE49-F238E27FC236}">
                <a16:creationId xmlns:a16="http://schemas.microsoft.com/office/drawing/2014/main" id="{C50A0F99-576B-594F-81CC-A84A4FF207F2}"/>
              </a:ext>
            </a:extLst>
          </p:cNvPr>
          <p:cNvSpPr/>
          <p:nvPr/>
        </p:nvSpPr>
        <p:spPr>
          <a:xfrm>
            <a:off x="2759112" y="2922348"/>
            <a:ext cx="3574473" cy="1477328"/>
          </a:xfrm>
          <a:prstGeom prst="rect">
            <a:avLst/>
          </a:prstGeom>
        </p:spPr>
        <p:txBody>
          <a:bodyPr wrap="square">
            <a:spAutoFit/>
          </a:bodyPr>
          <a:lstStyle/>
          <a:p>
            <a:r>
              <a:rPr lang="en-US" b="1" dirty="0">
                <a:solidFill>
                  <a:srgbClr val="126E31"/>
                </a:solidFill>
                <a:latin typeface="Georgia" panose="02040502050405020303" pitchFamily="18" charset="0"/>
              </a:rPr>
              <a:t>Linda Groomes</a:t>
            </a:r>
          </a:p>
          <a:p>
            <a:r>
              <a:rPr lang="en-US" dirty="0">
                <a:solidFill>
                  <a:srgbClr val="126E31"/>
                </a:solidFill>
                <a:latin typeface="Georgia" panose="02040502050405020303" pitchFamily="18" charset="0"/>
              </a:rPr>
              <a:t>Delta Beta Omega Chapter</a:t>
            </a:r>
          </a:p>
          <a:p>
            <a:r>
              <a:rPr lang="en-US" dirty="0">
                <a:solidFill>
                  <a:srgbClr val="126E31"/>
                </a:solidFill>
                <a:latin typeface="Georgia" panose="02040502050405020303" pitchFamily="18" charset="0"/>
              </a:rPr>
              <a:t>Phoenix, AZ</a:t>
            </a:r>
          </a:p>
          <a:p>
            <a:r>
              <a:rPr lang="en-US" b="1" dirty="0">
                <a:solidFill>
                  <a:srgbClr val="F695A1"/>
                </a:solidFill>
                <a:latin typeface="Georgia" panose="02040502050405020303" pitchFamily="18" charset="0"/>
              </a:rPr>
              <a:t>CHAIRMAN</a:t>
            </a:r>
          </a:p>
          <a:p>
            <a:endParaRPr lang="en-US" dirty="0">
              <a:effectLst/>
              <a:latin typeface="Georgia" panose="02040502050405020303" pitchFamily="18" charset="0"/>
            </a:endParaRPr>
          </a:p>
        </p:txBody>
      </p:sp>
    </p:spTree>
    <p:extLst>
      <p:ext uri="{BB962C8B-B14F-4D97-AF65-F5344CB8AC3E}">
        <p14:creationId xmlns:p14="http://schemas.microsoft.com/office/powerpoint/2010/main" val="1931790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6E772C-2BFF-B040-91C2-E2783E56F725}"/>
              </a:ext>
            </a:extLst>
          </p:cNvPr>
          <p:cNvPicPr>
            <a:picLocks noChangeAspect="1"/>
          </p:cNvPicPr>
          <p:nvPr/>
        </p:nvPicPr>
        <p:blipFill>
          <a:blip r:embed="rId2"/>
          <a:stretch>
            <a:fillRect/>
          </a:stretch>
        </p:blipFill>
        <p:spPr>
          <a:xfrm>
            <a:off x="1031105" y="2247900"/>
            <a:ext cx="1484555" cy="1828800"/>
          </a:xfrm>
          <a:prstGeom prst="rect">
            <a:avLst/>
          </a:prstGeom>
        </p:spPr>
      </p:pic>
      <p:sp>
        <p:nvSpPr>
          <p:cNvPr id="3" name="Rectangle 2">
            <a:extLst>
              <a:ext uri="{FF2B5EF4-FFF2-40B4-BE49-F238E27FC236}">
                <a16:creationId xmlns:a16="http://schemas.microsoft.com/office/drawing/2014/main" id="{0B8748BF-F957-9643-89BF-D643CAE8028C}"/>
              </a:ext>
            </a:extLst>
          </p:cNvPr>
          <p:cNvSpPr/>
          <p:nvPr/>
        </p:nvSpPr>
        <p:spPr>
          <a:xfrm>
            <a:off x="2781300" y="2515969"/>
            <a:ext cx="3813464" cy="2031325"/>
          </a:xfrm>
          <a:prstGeom prst="rect">
            <a:avLst/>
          </a:prstGeom>
        </p:spPr>
        <p:txBody>
          <a:bodyPr wrap="square">
            <a:spAutoFit/>
          </a:bodyPr>
          <a:lstStyle/>
          <a:p>
            <a:r>
              <a:rPr lang="en-US" b="1" dirty="0">
                <a:solidFill>
                  <a:srgbClr val="126E31"/>
                </a:solidFill>
                <a:latin typeface="Georgia" panose="02040502050405020303" pitchFamily="18" charset="0"/>
              </a:rPr>
              <a:t>Kimberly Esmond Adams</a:t>
            </a:r>
          </a:p>
          <a:p>
            <a:r>
              <a:rPr lang="en-US" dirty="0">
                <a:solidFill>
                  <a:srgbClr val="126E31"/>
                </a:solidFill>
                <a:latin typeface="Georgia" panose="02040502050405020303" pitchFamily="18" charset="0"/>
              </a:rPr>
              <a:t>Pi Alpha Omega Chapter</a:t>
            </a:r>
          </a:p>
          <a:p>
            <a:r>
              <a:rPr lang="en-US" dirty="0">
                <a:solidFill>
                  <a:srgbClr val="126E31"/>
                </a:solidFill>
                <a:latin typeface="Georgia" panose="02040502050405020303" pitchFamily="18" charset="0"/>
              </a:rPr>
              <a:t>Atlanta, GA</a:t>
            </a:r>
          </a:p>
          <a:p>
            <a:r>
              <a:rPr lang="en-US" b="1" dirty="0">
                <a:solidFill>
                  <a:srgbClr val="F695A1"/>
                </a:solidFill>
                <a:latin typeface="Georgia" panose="02040502050405020303" pitchFamily="18" charset="0"/>
              </a:rPr>
              <a:t>SPECIAL ASISTANT TO THE SUPREME BASILEUS &amp; CHAIRMAN</a:t>
            </a:r>
          </a:p>
          <a:p>
            <a:endParaRPr lang="en-US" dirty="0">
              <a:effectLst/>
              <a:latin typeface="Georgia" panose="02040502050405020303" pitchFamily="18" charset="0"/>
            </a:endParaRPr>
          </a:p>
        </p:txBody>
      </p:sp>
      <p:sp>
        <p:nvSpPr>
          <p:cNvPr id="5" name="Rectangle 4">
            <a:extLst>
              <a:ext uri="{FF2B5EF4-FFF2-40B4-BE49-F238E27FC236}">
                <a16:creationId xmlns:a16="http://schemas.microsoft.com/office/drawing/2014/main" id="{40689301-F7BD-B241-8B9E-D831B2F16FA5}"/>
              </a:ext>
            </a:extLst>
          </p:cNvPr>
          <p:cNvSpPr/>
          <p:nvPr/>
        </p:nvSpPr>
        <p:spPr>
          <a:xfrm>
            <a:off x="7069282" y="1777305"/>
            <a:ext cx="4682836" cy="2769989"/>
          </a:xfrm>
          <a:prstGeom prst="rect">
            <a:avLst/>
          </a:prstGeom>
        </p:spPr>
        <p:txBody>
          <a:bodyPr wrap="square">
            <a:spAutoFit/>
          </a:bodyPr>
          <a:lstStyle/>
          <a:p>
            <a:r>
              <a:rPr lang="en-US" sz="2400" b="1" dirty="0">
                <a:solidFill>
                  <a:srgbClr val="126E31"/>
                </a:solidFill>
                <a:latin typeface="Georgia" panose="02040502050405020303" pitchFamily="18" charset="0"/>
              </a:rPr>
              <a:t>RISK MANAGEMENT TASK FORCE COMMITTEE</a:t>
            </a:r>
          </a:p>
          <a:p>
            <a:r>
              <a:rPr lang="en-US" i="1" dirty="0">
                <a:latin typeface="Georgia" panose="02040502050405020303" pitchFamily="18" charset="0"/>
              </a:rPr>
              <a:t>is committee will develop a plan to effectively identify, assess, minimize and eliminate risk for the sorority at the local, regional and international levels concerning active and inactive members</a:t>
            </a:r>
          </a:p>
          <a:p>
            <a:r>
              <a:rPr lang="en-US" i="1" dirty="0">
                <a:latin typeface="Georgia" panose="02040502050405020303" pitchFamily="18" charset="0"/>
              </a:rPr>
              <a:t>in collaboration with other international committees.</a:t>
            </a:r>
            <a:endParaRPr lang="en-US" i="1" dirty="0">
              <a:effectLst/>
              <a:latin typeface="Georgia" panose="02040502050405020303" pitchFamily="18" charset="0"/>
            </a:endParaRPr>
          </a:p>
        </p:txBody>
      </p:sp>
    </p:spTree>
    <p:extLst>
      <p:ext uri="{BB962C8B-B14F-4D97-AF65-F5344CB8AC3E}">
        <p14:creationId xmlns:p14="http://schemas.microsoft.com/office/powerpoint/2010/main" val="621128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A47871-CC6C-2A4C-B12D-B3011B862771}"/>
              </a:ext>
            </a:extLst>
          </p:cNvPr>
          <p:cNvPicPr>
            <a:picLocks noChangeAspect="1"/>
          </p:cNvPicPr>
          <p:nvPr/>
        </p:nvPicPr>
        <p:blipFill>
          <a:blip r:embed="rId2"/>
          <a:stretch>
            <a:fillRect/>
          </a:stretch>
        </p:blipFill>
        <p:spPr>
          <a:xfrm>
            <a:off x="1028700" y="2247900"/>
            <a:ext cx="1484555" cy="1828800"/>
          </a:xfrm>
          <a:prstGeom prst="rect">
            <a:avLst/>
          </a:prstGeom>
        </p:spPr>
      </p:pic>
      <p:sp>
        <p:nvSpPr>
          <p:cNvPr id="3" name="Rectangle 2">
            <a:extLst>
              <a:ext uri="{FF2B5EF4-FFF2-40B4-BE49-F238E27FC236}">
                <a16:creationId xmlns:a16="http://schemas.microsoft.com/office/drawing/2014/main" id="{C1EB8395-DFA3-9F45-A0B2-6CDEBCD5987C}"/>
              </a:ext>
            </a:extLst>
          </p:cNvPr>
          <p:cNvSpPr/>
          <p:nvPr/>
        </p:nvSpPr>
        <p:spPr>
          <a:xfrm>
            <a:off x="2743200" y="2690336"/>
            <a:ext cx="3352800" cy="1477328"/>
          </a:xfrm>
          <a:prstGeom prst="rect">
            <a:avLst/>
          </a:prstGeom>
        </p:spPr>
        <p:txBody>
          <a:bodyPr wrap="square">
            <a:spAutoFit/>
          </a:bodyPr>
          <a:lstStyle/>
          <a:p>
            <a:endParaRPr lang="en-US" dirty="0">
              <a:solidFill>
                <a:srgbClr val="126E31"/>
              </a:solidFill>
              <a:latin typeface="+mj-lt"/>
            </a:endParaRPr>
          </a:p>
          <a:p>
            <a:r>
              <a:rPr lang="en-US" b="1" dirty="0">
                <a:solidFill>
                  <a:srgbClr val="126E31"/>
                </a:solidFill>
                <a:latin typeface="+mj-lt"/>
              </a:rPr>
              <a:t>Nadine C. Bonds</a:t>
            </a:r>
          </a:p>
          <a:p>
            <a:r>
              <a:rPr lang="en-US" dirty="0">
                <a:solidFill>
                  <a:srgbClr val="126E31"/>
                </a:solidFill>
                <a:latin typeface="+mj-lt"/>
              </a:rPr>
              <a:t>Alpha Mu Omega Chapter</a:t>
            </a:r>
          </a:p>
          <a:p>
            <a:r>
              <a:rPr lang="en-US" dirty="0">
                <a:solidFill>
                  <a:srgbClr val="126E31"/>
                </a:solidFill>
                <a:latin typeface="+mj-lt"/>
              </a:rPr>
              <a:t>Indianapolis, IN</a:t>
            </a:r>
          </a:p>
          <a:p>
            <a:r>
              <a:rPr lang="en-US" b="1" dirty="0">
                <a:solidFill>
                  <a:srgbClr val="F695A1"/>
                </a:solidFill>
                <a:latin typeface="Georgia" panose="02040502050405020303" pitchFamily="18" charset="0"/>
              </a:rPr>
              <a:t>CHAIRMAN</a:t>
            </a:r>
            <a:endParaRPr lang="en-US" b="1" dirty="0">
              <a:solidFill>
                <a:srgbClr val="F695A1"/>
              </a:solidFill>
              <a:effectLst/>
              <a:latin typeface="Georgia" panose="02040502050405020303" pitchFamily="18" charset="0"/>
            </a:endParaRPr>
          </a:p>
        </p:txBody>
      </p:sp>
      <p:sp>
        <p:nvSpPr>
          <p:cNvPr id="4" name="Rectangle 3">
            <a:extLst>
              <a:ext uri="{FF2B5EF4-FFF2-40B4-BE49-F238E27FC236}">
                <a16:creationId xmlns:a16="http://schemas.microsoft.com/office/drawing/2014/main" id="{47DD205F-B490-D746-BE00-7AA205452780}"/>
              </a:ext>
            </a:extLst>
          </p:cNvPr>
          <p:cNvSpPr/>
          <p:nvPr/>
        </p:nvSpPr>
        <p:spPr>
          <a:xfrm>
            <a:off x="7010399" y="2361909"/>
            <a:ext cx="4378037" cy="1569660"/>
          </a:xfrm>
          <a:prstGeom prst="rect">
            <a:avLst/>
          </a:prstGeom>
        </p:spPr>
        <p:txBody>
          <a:bodyPr wrap="square">
            <a:spAutoFit/>
          </a:bodyPr>
          <a:lstStyle/>
          <a:p>
            <a:r>
              <a:rPr lang="en-US" sz="2400" b="1" dirty="0">
                <a:solidFill>
                  <a:srgbClr val="126E31"/>
                </a:solidFill>
              </a:rPr>
              <a:t>RITUALS COMMITTEE</a:t>
            </a:r>
          </a:p>
          <a:p>
            <a:r>
              <a:rPr lang="en-US" i="1" dirty="0"/>
              <a:t>This committee has the responsibility of facilitating the proper and appropriate rituals for various Alpha Kappa Alpha public and private settings.</a:t>
            </a:r>
            <a:endParaRPr lang="en-US" i="1" dirty="0">
              <a:effectLst/>
            </a:endParaRPr>
          </a:p>
        </p:txBody>
      </p:sp>
    </p:spTree>
    <p:extLst>
      <p:ext uri="{BB962C8B-B14F-4D97-AF65-F5344CB8AC3E}">
        <p14:creationId xmlns:p14="http://schemas.microsoft.com/office/powerpoint/2010/main" val="4002544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8675C7-72F9-B342-943B-9FACFD848BCB}"/>
              </a:ext>
            </a:extLst>
          </p:cNvPr>
          <p:cNvPicPr>
            <a:picLocks noChangeAspect="1"/>
          </p:cNvPicPr>
          <p:nvPr/>
        </p:nvPicPr>
        <p:blipFill>
          <a:blip r:embed="rId2"/>
          <a:stretch>
            <a:fillRect/>
          </a:stretch>
        </p:blipFill>
        <p:spPr>
          <a:xfrm>
            <a:off x="1028700" y="2245523"/>
            <a:ext cx="1441525" cy="1828800"/>
          </a:xfrm>
          <a:prstGeom prst="rect">
            <a:avLst/>
          </a:prstGeom>
        </p:spPr>
      </p:pic>
      <p:sp>
        <p:nvSpPr>
          <p:cNvPr id="3" name="Rectangle 2">
            <a:extLst>
              <a:ext uri="{FF2B5EF4-FFF2-40B4-BE49-F238E27FC236}">
                <a16:creationId xmlns:a16="http://schemas.microsoft.com/office/drawing/2014/main" id="{E758EDA9-3CFB-4140-83D3-3EC9AE0D1BE8}"/>
              </a:ext>
            </a:extLst>
          </p:cNvPr>
          <p:cNvSpPr/>
          <p:nvPr/>
        </p:nvSpPr>
        <p:spPr>
          <a:xfrm>
            <a:off x="2781300" y="2971083"/>
            <a:ext cx="3574473" cy="1200329"/>
          </a:xfrm>
          <a:prstGeom prst="rect">
            <a:avLst/>
          </a:prstGeom>
        </p:spPr>
        <p:txBody>
          <a:bodyPr wrap="square">
            <a:spAutoFit/>
          </a:bodyPr>
          <a:lstStyle/>
          <a:p>
            <a:r>
              <a:rPr lang="en-US" b="1" dirty="0">
                <a:solidFill>
                  <a:srgbClr val="126E31"/>
                </a:solidFill>
                <a:latin typeface="Georgia" panose="02040502050405020303" pitchFamily="18" charset="0"/>
              </a:rPr>
              <a:t>Erma W. Barron</a:t>
            </a:r>
          </a:p>
          <a:p>
            <a:r>
              <a:rPr lang="en-US" dirty="0">
                <a:solidFill>
                  <a:srgbClr val="126E31"/>
                </a:solidFill>
                <a:latin typeface="Georgia" panose="02040502050405020303" pitchFamily="18" charset="0"/>
              </a:rPr>
              <a:t>Iota Gamma Omega Chapter</a:t>
            </a:r>
          </a:p>
          <a:p>
            <a:r>
              <a:rPr lang="en-US" dirty="0">
                <a:solidFill>
                  <a:srgbClr val="126E31"/>
                </a:solidFill>
                <a:latin typeface="Georgia" panose="02040502050405020303" pitchFamily="18" charset="0"/>
              </a:rPr>
              <a:t>Lanham, MD</a:t>
            </a:r>
          </a:p>
          <a:p>
            <a:r>
              <a:rPr lang="en-US" b="1" dirty="0">
                <a:solidFill>
                  <a:srgbClr val="F695A1"/>
                </a:solidFill>
                <a:latin typeface="Georgia" panose="02040502050405020303" pitchFamily="18" charset="0"/>
              </a:rPr>
              <a:t>CHAIRMAN</a:t>
            </a:r>
          </a:p>
        </p:txBody>
      </p:sp>
      <p:sp>
        <p:nvSpPr>
          <p:cNvPr id="4" name="Rectangle 3">
            <a:extLst>
              <a:ext uri="{FF2B5EF4-FFF2-40B4-BE49-F238E27FC236}">
                <a16:creationId xmlns:a16="http://schemas.microsoft.com/office/drawing/2014/main" id="{B6B53D61-342F-7747-8BD3-262F15B66575}"/>
              </a:ext>
            </a:extLst>
          </p:cNvPr>
          <p:cNvSpPr/>
          <p:nvPr/>
        </p:nvSpPr>
        <p:spPr>
          <a:xfrm>
            <a:off x="7013864" y="2140087"/>
            <a:ext cx="4793672" cy="2031325"/>
          </a:xfrm>
          <a:prstGeom prst="rect">
            <a:avLst/>
          </a:prstGeom>
        </p:spPr>
        <p:txBody>
          <a:bodyPr wrap="square">
            <a:spAutoFit/>
          </a:bodyPr>
          <a:lstStyle/>
          <a:p>
            <a:r>
              <a:rPr lang="en-US" sz="2400" b="1" dirty="0">
                <a:solidFill>
                  <a:srgbClr val="126E31"/>
                </a:solidFill>
                <a:latin typeface="Georgia" panose="02040502050405020303" pitchFamily="18" charset="0"/>
              </a:rPr>
              <a:t>SANCTIONS, FINDINGS,</a:t>
            </a:r>
          </a:p>
          <a:p>
            <a:r>
              <a:rPr lang="en-US" sz="2400" b="1" dirty="0">
                <a:solidFill>
                  <a:srgbClr val="126E31"/>
                </a:solidFill>
                <a:latin typeface="Georgia" panose="02040502050405020303" pitchFamily="18" charset="0"/>
              </a:rPr>
              <a:t>RECOMMENDATIONS AND REVIEW COMMITTEE</a:t>
            </a:r>
          </a:p>
          <a:p>
            <a:r>
              <a:rPr lang="en-US" i="1" dirty="0">
                <a:latin typeface="Georgia" panose="02040502050405020303" pitchFamily="18" charset="0"/>
              </a:rPr>
              <a:t>This committee will develop guidelines pertaining to consistency among the time imposed for sanctions for infractions.</a:t>
            </a:r>
            <a:endParaRPr lang="en-US" i="1" dirty="0">
              <a:effectLst/>
              <a:latin typeface="Georgia" panose="02040502050405020303" pitchFamily="18" charset="0"/>
            </a:endParaRPr>
          </a:p>
        </p:txBody>
      </p:sp>
    </p:spTree>
    <p:extLst>
      <p:ext uri="{BB962C8B-B14F-4D97-AF65-F5344CB8AC3E}">
        <p14:creationId xmlns:p14="http://schemas.microsoft.com/office/powerpoint/2010/main" val="23265759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E43EE9-CFAA-2649-B4D4-6F2B99C9D4FF}"/>
              </a:ext>
            </a:extLst>
          </p:cNvPr>
          <p:cNvPicPr>
            <a:picLocks noChangeAspect="1"/>
          </p:cNvPicPr>
          <p:nvPr/>
        </p:nvPicPr>
        <p:blipFill>
          <a:blip r:embed="rId2"/>
          <a:stretch>
            <a:fillRect/>
          </a:stretch>
        </p:blipFill>
        <p:spPr>
          <a:xfrm>
            <a:off x="1028700" y="2107200"/>
            <a:ext cx="1441525" cy="1828800"/>
          </a:xfrm>
          <a:prstGeom prst="rect">
            <a:avLst/>
          </a:prstGeom>
        </p:spPr>
      </p:pic>
      <p:sp>
        <p:nvSpPr>
          <p:cNvPr id="3" name="Rectangle 2">
            <a:extLst>
              <a:ext uri="{FF2B5EF4-FFF2-40B4-BE49-F238E27FC236}">
                <a16:creationId xmlns:a16="http://schemas.microsoft.com/office/drawing/2014/main" id="{546F8FF8-5925-794B-98B5-8E9C0083B1DF}"/>
              </a:ext>
            </a:extLst>
          </p:cNvPr>
          <p:cNvSpPr/>
          <p:nvPr/>
        </p:nvSpPr>
        <p:spPr>
          <a:xfrm>
            <a:off x="2759112" y="2828835"/>
            <a:ext cx="3352800" cy="1200329"/>
          </a:xfrm>
          <a:prstGeom prst="rect">
            <a:avLst/>
          </a:prstGeom>
        </p:spPr>
        <p:txBody>
          <a:bodyPr wrap="square">
            <a:spAutoFit/>
          </a:bodyPr>
          <a:lstStyle/>
          <a:p>
            <a:r>
              <a:rPr lang="en-US" b="1" dirty="0">
                <a:solidFill>
                  <a:srgbClr val="126E31"/>
                </a:solidFill>
                <a:latin typeface="Georgia" panose="02040502050405020303" pitchFamily="18" charset="0"/>
              </a:rPr>
              <a:t>Andrea K. Miles</a:t>
            </a:r>
          </a:p>
          <a:p>
            <a:r>
              <a:rPr lang="en-US" dirty="0">
                <a:solidFill>
                  <a:srgbClr val="126E31"/>
                </a:solidFill>
                <a:latin typeface="Georgia" panose="02040502050405020303" pitchFamily="18" charset="0"/>
              </a:rPr>
              <a:t>Omicron Omega Chapter</a:t>
            </a:r>
          </a:p>
          <a:p>
            <a:r>
              <a:rPr lang="en-US" dirty="0">
                <a:solidFill>
                  <a:srgbClr val="126E31"/>
                </a:solidFill>
                <a:latin typeface="Georgia" panose="02040502050405020303" pitchFamily="18" charset="0"/>
              </a:rPr>
              <a:t>Birmingham, AL</a:t>
            </a:r>
          </a:p>
          <a:p>
            <a:r>
              <a:rPr lang="en-US" b="1" dirty="0">
                <a:solidFill>
                  <a:srgbClr val="F695A1"/>
                </a:solidFill>
                <a:latin typeface="Georgia" panose="02040502050405020303" pitchFamily="18" charset="0"/>
              </a:rPr>
              <a:t>CHAIRMAN</a:t>
            </a:r>
          </a:p>
        </p:txBody>
      </p:sp>
      <p:sp>
        <p:nvSpPr>
          <p:cNvPr id="4" name="Rectangle 3">
            <a:extLst>
              <a:ext uri="{FF2B5EF4-FFF2-40B4-BE49-F238E27FC236}">
                <a16:creationId xmlns:a16="http://schemas.microsoft.com/office/drawing/2014/main" id="{F2865A04-E0D8-6645-BF94-A84EBD2AC788}"/>
              </a:ext>
            </a:extLst>
          </p:cNvPr>
          <p:cNvSpPr/>
          <p:nvPr/>
        </p:nvSpPr>
        <p:spPr>
          <a:xfrm>
            <a:off x="7010400" y="2331303"/>
            <a:ext cx="4558145" cy="1661993"/>
          </a:xfrm>
          <a:prstGeom prst="rect">
            <a:avLst/>
          </a:prstGeom>
        </p:spPr>
        <p:txBody>
          <a:bodyPr wrap="square">
            <a:spAutoFit/>
          </a:bodyPr>
          <a:lstStyle/>
          <a:p>
            <a:r>
              <a:rPr lang="en-US" sz="2400" b="1" dirty="0">
                <a:solidFill>
                  <a:srgbClr val="126E31"/>
                </a:solidFill>
                <a:latin typeface="Georgia" panose="02040502050405020303" pitchFamily="18" charset="0"/>
              </a:rPr>
              <a:t>SISTERLY RELATIONS COMMITTEE</a:t>
            </a:r>
          </a:p>
          <a:p>
            <a:r>
              <a:rPr lang="en-US" i="1" dirty="0">
                <a:latin typeface="Georgia" panose="02040502050405020303" pitchFamily="18" charset="0"/>
              </a:rPr>
              <a:t>This committee shall develop an annual strategy to coordinate sisterhood activities at the chapter level.</a:t>
            </a:r>
            <a:endParaRPr lang="en-US" i="1" dirty="0">
              <a:effectLst/>
              <a:latin typeface="Georgia" panose="02040502050405020303" pitchFamily="18" charset="0"/>
            </a:endParaRPr>
          </a:p>
        </p:txBody>
      </p:sp>
    </p:spTree>
    <p:extLst>
      <p:ext uri="{BB962C8B-B14F-4D97-AF65-F5344CB8AC3E}">
        <p14:creationId xmlns:p14="http://schemas.microsoft.com/office/powerpoint/2010/main" val="19176171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C08B66-8FD6-7F4B-9993-1DE322DB6630}"/>
              </a:ext>
            </a:extLst>
          </p:cNvPr>
          <p:cNvPicPr>
            <a:picLocks noChangeAspect="1"/>
          </p:cNvPicPr>
          <p:nvPr/>
        </p:nvPicPr>
        <p:blipFill>
          <a:blip r:embed="rId2"/>
          <a:stretch>
            <a:fillRect/>
          </a:stretch>
        </p:blipFill>
        <p:spPr>
          <a:xfrm>
            <a:off x="1028700" y="2247900"/>
            <a:ext cx="1441525" cy="1828800"/>
          </a:xfrm>
          <a:prstGeom prst="rect">
            <a:avLst/>
          </a:prstGeom>
        </p:spPr>
      </p:pic>
      <p:sp>
        <p:nvSpPr>
          <p:cNvPr id="3" name="Rectangle 2">
            <a:extLst>
              <a:ext uri="{FF2B5EF4-FFF2-40B4-BE49-F238E27FC236}">
                <a16:creationId xmlns:a16="http://schemas.microsoft.com/office/drawing/2014/main" id="{FD2D0FC9-0AE8-E147-82E0-227692016660}"/>
              </a:ext>
            </a:extLst>
          </p:cNvPr>
          <p:cNvSpPr/>
          <p:nvPr/>
        </p:nvSpPr>
        <p:spPr>
          <a:xfrm>
            <a:off x="2781300" y="2987564"/>
            <a:ext cx="3740727" cy="1200329"/>
          </a:xfrm>
          <a:prstGeom prst="rect">
            <a:avLst/>
          </a:prstGeom>
        </p:spPr>
        <p:txBody>
          <a:bodyPr wrap="square">
            <a:spAutoFit/>
          </a:bodyPr>
          <a:lstStyle/>
          <a:p>
            <a:r>
              <a:rPr lang="en-US" b="1" dirty="0">
                <a:solidFill>
                  <a:srgbClr val="126E31"/>
                </a:solidFill>
                <a:latin typeface="Georgia" panose="02040502050405020303" pitchFamily="18" charset="0"/>
              </a:rPr>
              <a:t>Vanessa Rogers Long</a:t>
            </a:r>
          </a:p>
          <a:p>
            <a:r>
              <a:rPr lang="en-US" dirty="0">
                <a:solidFill>
                  <a:srgbClr val="126E31"/>
                </a:solidFill>
                <a:latin typeface="Georgia" panose="02040502050405020303" pitchFamily="18" charset="0"/>
              </a:rPr>
              <a:t>Iota Delta Omega Chapter</a:t>
            </a:r>
          </a:p>
          <a:p>
            <a:r>
              <a:rPr lang="en-US" dirty="0">
                <a:solidFill>
                  <a:srgbClr val="126E31"/>
                </a:solidFill>
                <a:latin typeface="Georgia" panose="02040502050405020303" pitchFamily="18" charset="0"/>
              </a:rPr>
              <a:t>Clarksdale, MS</a:t>
            </a:r>
          </a:p>
          <a:p>
            <a:r>
              <a:rPr lang="en-US" b="1" dirty="0">
                <a:solidFill>
                  <a:srgbClr val="F695A1"/>
                </a:solidFill>
                <a:effectLst/>
                <a:latin typeface="Georgia" panose="02040502050405020303" pitchFamily="18" charset="0"/>
              </a:rPr>
              <a:t>CHAIRMAN</a:t>
            </a:r>
          </a:p>
        </p:txBody>
      </p:sp>
      <p:sp>
        <p:nvSpPr>
          <p:cNvPr id="4" name="Rectangle 3">
            <a:extLst>
              <a:ext uri="{FF2B5EF4-FFF2-40B4-BE49-F238E27FC236}">
                <a16:creationId xmlns:a16="http://schemas.microsoft.com/office/drawing/2014/main" id="{EFA0BAA0-BE5C-7849-B948-946631EB318C}"/>
              </a:ext>
            </a:extLst>
          </p:cNvPr>
          <p:cNvSpPr/>
          <p:nvPr/>
        </p:nvSpPr>
        <p:spPr>
          <a:xfrm>
            <a:off x="7010400" y="2338694"/>
            <a:ext cx="4726675" cy="1661993"/>
          </a:xfrm>
          <a:prstGeom prst="rect">
            <a:avLst/>
          </a:prstGeom>
        </p:spPr>
        <p:txBody>
          <a:bodyPr wrap="square">
            <a:spAutoFit/>
          </a:bodyPr>
          <a:lstStyle/>
          <a:p>
            <a:r>
              <a:rPr lang="en-US" sz="2400" b="1" dirty="0">
                <a:solidFill>
                  <a:srgbClr val="126E31"/>
                </a:solidFill>
                <a:latin typeface="Georgia" panose="02040502050405020303" pitchFamily="18" charset="0"/>
              </a:rPr>
              <a:t>SPECIAL PROJECTS COMMITTEE</a:t>
            </a:r>
          </a:p>
          <a:p>
            <a:r>
              <a:rPr lang="en-US" i="1" dirty="0">
                <a:latin typeface="Georgia" panose="02040502050405020303" pitchFamily="18" charset="0"/>
              </a:rPr>
              <a:t>This committee will focus on special projects as defined by the Supreme Basileus and the Directorate.</a:t>
            </a:r>
            <a:endParaRPr lang="en-US" i="1" dirty="0">
              <a:effectLst/>
              <a:latin typeface="Georgia" panose="02040502050405020303" pitchFamily="18" charset="0"/>
            </a:endParaRPr>
          </a:p>
        </p:txBody>
      </p:sp>
    </p:spTree>
    <p:extLst>
      <p:ext uri="{BB962C8B-B14F-4D97-AF65-F5344CB8AC3E}">
        <p14:creationId xmlns:p14="http://schemas.microsoft.com/office/powerpoint/2010/main" val="26299348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55885A-0782-8D40-9987-D92D22F79414}"/>
              </a:ext>
            </a:extLst>
          </p:cNvPr>
          <p:cNvPicPr>
            <a:picLocks noChangeAspect="1"/>
          </p:cNvPicPr>
          <p:nvPr/>
        </p:nvPicPr>
        <p:blipFill>
          <a:blip r:embed="rId2"/>
          <a:stretch>
            <a:fillRect/>
          </a:stretch>
        </p:blipFill>
        <p:spPr>
          <a:xfrm>
            <a:off x="1028700" y="2200597"/>
            <a:ext cx="1441525" cy="1828800"/>
          </a:xfrm>
          <a:prstGeom prst="rect">
            <a:avLst/>
          </a:prstGeom>
        </p:spPr>
      </p:pic>
      <p:sp>
        <p:nvSpPr>
          <p:cNvPr id="3" name="Rectangle 2">
            <a:extLst>
              <a:ext uri="{FF2B5EF4-FFF2-40B4-BE49-F238E27FC236}">
                <a16:creationId xmlns:a16="http://schemas.microsoft.com/office/drawing/2014/main" id="{185ADC28-3A3A-FF4D-93A4-924950560AE9}"/>
              </a:ext>
            </a:extLst>
          </p:cNvPr>
          <p:cNvSpPr/>
          <p:nvPr/>
        </p:nvSpPr>
        <p:spPr>
          <a:xfrm>
            <a:off x="2781300" y="2939953"/>
            <a:ext cx="3463636" cy="1200329"/>
          </a:xfrm>
          <a:prstGeom prst="rect">
            <a:avLst/>
          </a:prstGeom>
        </p:spPr>
        <p:txBody>
          <a:bodyPr wrap="square">
            <a:spAutoFit/>
          </a:bodyPr>
          <a:lstStyle/>
          <a:p>
            <a:r>
              <a:rPr lang="en-US" b="1" dirty="0">
                <a:solidFill>
                  <a:srgbClr val="126E31"/>
                </a:solidFill>
                <a:latin typeface="Georgia" panose="02040502050405020303" pitchFamily="18" charset="0"/>
              </a:rPr>
              <a:t>Vanessa Caston LaFleur</a:t>
            </a:r>
          </a:p>
          <a:p>
            <a:r>
              <a:rPr lang="en-US" dirty="0">
                <a:solidFill>
                  <a:srgbClr val="126E31"/>
                </a:solidFill>
                <a:latin typeface="Georgia" panose="02040502050405020303" pitchFamily="18" charset="0"/>
              </a:rPr>
              <a:t>Nu Gamma Omega Chapter</a:t>
            </a:r>
          </a:p>
          <a:p>
            <a:r>
              <a:rPr lang="en-US" dirty="0">
                <a:solidFill>
                  <a:srgbClr val="126E31"/>
                </a:solidFill>
                <a:latin typeface="Georgia" panose="02040502050405020303" pitchFamily="18" charset="0"/>
              </a:rPr>
              <a:t>Baton Rouge, LA</a:t>
            </a:r>
          </a:p>
          <a:p>
            <a:r>
              <a:rPr lang="en-US" b="1" dirty="0">
                <a:solidFill>
                  <a:srgbClr val="F695A1"/>
                </a:solidFill>
                <a:effectLst/>
                <a:latin typeface="Georgia" panose="02040502050405020303" pitchFamily="18" charset="0"/>
              </a:rPr>
              <a:t>CHAIRMAN</a:t>
            </a:r>
          </a:p>
        </p:txBody>
      </p:sp>
      <p:sp>
        <p:nvSpPr>
          <p:cNvPr id="4" name="Rectangle 3">
            <a:extLst>
              <a:ext uri="{FF2B5EF4-FFF2-40B4-BE49-F238E27FC236}">
                <a16:creationId xmlns:a16="http://schemas.microsoft.com/office/drawing/2014/main" id="{AE20744C-07E2-284E-958B-3A8FDE854563}"/>
              </a:ext>
            </a:extLst>
          </p:cNvPr>
          <p:cNvSpPr/>
          <p:nvPr/>
        </p:nvSpPr>
        <p:spPr>
          <a:xfrm>
            <a:off x="7010400" y="1884530"/>
            <a:ext cx="5029200" cy="2215991"/>
          </a:xfrm>
          <a:prstGeom prst="rect">
            <a:avLst/>
          </a:prstGeom>
        </p:spPr>
        <p:txBody>
          <a:bodyPr wrap="square">
            <a:spAutoFit/>
          </a:bodyPr>
          <a:lstStyle/>
          <a:p>
            <a:r>
              <a:rPr lang="en-US" sz="2400" b="1" dirty="0">
                <a:solidFill>
                  <a:srgbClr val="126E31"/>
                </a:solidFill>
                <a:latin typeface="Georgia" panose="02040502050405020303" pitchFamily="18" charset="0"/>
              </a:rPr>
              <a:t>SPECIALTY LICENSE PLATES TASK FORCE</a:t>
            </a:r>
          </a:p>
          <a:p>
            <a:r>
              <a:rPr lang="en-US" i="1" dirty="0">
                <a:latin typeface="Georgia" panose="02040502050405020303" pitchFamily="18" charset="0"/>
              </a:rPr>
              <a:t>This committee will make recommendations on how funds from specialty license plates should be used. It will also develop a comprehensive report on Alpha Kappa Alpha license plates nationwide.</a:t>
            </a:r>
            <a:endParaRPr lang="en-US" i="1" dirty="0">
              <a:effectLst/>
              <a:latin typeface="Georgia" panose="02040502050405020303" pitchFamily="18" charset="0"/>
            </a:endParaRPr>
          </a:p>
        </p:txBody>
      </p:sp>
    </p:spTree>
    <p:extLst>
      <p:ext uri="{BB962C8B-B14F-4D97-AF65-F5344CB8AC3E}">
        <p14:creationId xmlns:p14="http://schemas.microsoft.com/office/powerpoint/2010/main" val="23174962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1306C5-1284-694E-A49C-BC4AC804D1C7}"/>
              </a:ext>
            </a:extLst>
          </p:cNvPr>
          <p:cNvPicPr>
            <a:picLocks noChangeAspect="1"/>
          </p:cNvPicPr>
          <p:nvPr/>
        </p:nvPicPr>
        <p:blipFill>
          <a:blip r:embed="rId2"/>
          <a:stretch>
            <a:fillRect/>
          </a:stretch>
        </p:blipFill>
        <p:spPr>
          <a:xfrm>
            <a:off x="1028700" y="1333500"/>
            <a:ext cx="1476260" cy="1828800"/>
          </a:xfrm>
          <a:prstGeom prst="rect">
            <a:avLst/>
          </a:prstGeom>
        </p:spPr>
      </p:pic>
      <p:pic>
        <p:nvPicPr>
          <p:cNvPr id="3" name="Picture 2">
            <a:extLst>
              <a:ext uri="{FF2B5EF4-FFF2-40B4-BE49-F238E27FC236}">
                <a16:creationId xmlns:a16="http://schemas.microsoft.com/office/drawing/2014/main" id="{F326F42D-0D96-C945-B9A8-7CEF8BC3D04F}"/>
              </a:ext>
            </a:extLst>
          </p:cNvPr>
          <p:cNvPicPr>
            <a:picLocks noChangeAspect="1"/>
          </p:cNvPicPr>
          <p:nvPr/>
        </p:nvPicPr>
        <p:blipFill>
          <a:blip r:embed="rId3"/>
          <a:stretch>
            <a:fillRect/>
          </a:stretch>
        </p:blipFill>
        <p:spPr>
          <a:xfrm>
            <a:off x="1028700" y="3695701"/>
            <a:ext cx="1441525" cy="1828800"/>
          </a:xfrm>
          <a:prstGeom prst="rect">
            <a:avLst/>
          </a:prstGeom>
        </p:spPr>
      </p:pic>
      <p:sp>
        <p:nvSpPr>
          <p:cNvPr id="4" name="Rectangle 3">
            <a:extLst>
              <a:ext uri="{FF2B5EF4-FFF2-40B4-BE49-F238E27FC236}">
                <a16:creationId xmlns:a16="http://schemas.microsoft.com/office/drawing/2014/main" id="{355430B9-AD95-6A4D-A4EF-554C4D985251}"/>
              </a:ext>
            </a:extLst>
          </p:cNvPr>
          <p:cNvSpPr/>
          <p:nvPr/>
        </p:nvSpPr>
        <p:spPr>
          <a:xfrm>
            <a:off x="2713703" y="2024778"/>
            <a:ext cx="3382297" cy="3693319"/>
          </a:xfrm>
          <a:prstGeom prst="rect">
            <a:avLst/>
          </a:prstGeom>
        </p:spPr>
        <p:txBody>
          <a:bodyPr wrap="square">
            <a:spAutoFit/>
          </a:bodyPr>
          <a:lstStyle/>
          <a:p>
            <a:r>
              <a:rPr lang="en-US" b="1" dirty="0">
                <a:solidFill>
                  <a:srgbClr val="126E31"/>
                </a:solidFill>
                <a:latin typeface="Georgia" panose="02040502050405020303" pitchFamily="18" charset="0"/>
              </a:rPr>
              <a:t>Pamela Bates Porch</a:t>
            </a:r>
          </a:p>
          <a:p>
            <a:r>
              <a:rPr lang="en-US" dirty="0">
                <a:solidFill>
                  <a:srgbClr val="126E31"/>
                </a:solidFill>
                <a:latin typeface="Georgia" panose="02040502050405020303" pitchFamily="18" charset="0"/>
              </a:rPr>
              <a:t>Xi Nu Omega Chapter</a:t>
            </a:r>
          </a:p>
          <a:p>
            <a:r>
              <a:rPr lang="en-US" dirty="0">
                <a:solidFill>
                  <a:srgbClr val="126E31"/>
                </a:solidFill>
                <a:latin typeface="Georgia" panose="02040502050405020303" pitchFamily="18" charset="0"/>
              </a:rPr>
              <a:t>Chicago, IL</a:t>
            </a:r>
          </a:p>
          <a:p>
            <a:r>
              <a:rPr lang="en-US" b="1" dirty="0">
                <a:solidFill>
                  <a:srgbClr val="F695A1"/>
                </a:solidFill>
                <a:latin typeface="Georgia" panose="02040502050405020303" pitchFamily="18" charset="0"/>
              </a:rPr>
              <a:t>CHAIRMAN</a:t>
            </a:r>
          </a:p>
          <a:p>
            <a:endParaRPr lang="en-US" dirty="0">
              <a:solidFill>
                <a:srgbClr val="126E31"/>
              </a:solidFill>
              <a:latin typeface="Georgia" panose="02040502050405020303" pitchFamily="18" charset="0"/>
            </a:endParaRPr>
          </a:p>
          <a:p>
            <a:endParaRPr lang="en-US" dirty="0">
              <a:solidFill>
                <a:srgbClr val="126E31"/>
              </a:solidFill>
              <a:latin typeface="Georgia" panose="02040502050405020303" pitchFamily="18" charset="0"/>
            </a:endParaRPr>
          </a:p>
          <a:p>
            <a:endParaRPr lang="en-US" sz="1400" dirty="0">
              <a:solidFill>
                <a:srgbClr val="126E31"/>
              </a:solidFill>
              <a:latin typeface="Georgia" panose="02040502050405020303" pitchFamily="18" charset="0"/>
            </a:endParaRPr>
          </a:p>
          <a:p>
            <a:endParaRPr lang="en-US" dirty="0">
              <a:solidFill>
                <a:srgbClr val="126E31"/>
              </a:solidFill>
              <a:latin typeface="Georgia" panose="02040502050405020303" pitchFamily="18" charset="0"/>
            </a:endParaRPr>
          </a:p>
          <a:p>
            <a:endParaRPr lang="en-US" dirty="0">
              <a:solidFill>
                <a:srgbClr val="126E31"/>
              </a:solidFill>
              <a:latin typeface="Georgia" panose="02040502050405020303" pitchFamily="18" charset="0"/>
            </a:endParaRPr>
          </a:p>
          <a:p>
            <a:r>
              <a:rPr lang="en-US" b="1" dirty="0">
                <a:solidFill>
                  <a:srgbClr val="126E31"/>
                </a:solidFill>
                <a:latin typeface="Georgia" panose="02040502050405020303" pitchFamily="18" charset="0"/>
              </a:rPr>
              <a:t>Cynthia L. Hale</a:t>
            </a:r>
          </a:p>
          <a:p>
            <a:r>
              <a:rPr lang="en-US" dirty="0">
                <a:solidFill>
                  <a:srgbClr val="126E31"/>
                </a:solidFill>
                <a:latin typeface="Georgia" panose="02040502050405020303" pitchFamily="18" charset="0"/>
              </a:rPr>
              <a:t>Nu Lambda Omega Chapter</a:t>
            </a:r>
          </a:p>
          <a:p>
            <a:r>
              <a:rPr lang="en-US" dirty="0">
                <a:solidFill>
                  <a:srgbClr val="126E31"/>
                </a:solidFill>
                <a:latin typeface="Georgia" panose="02040502050405020303" pitchFamily="18" charset="0"/>
              </a:rPr>
              <a:t>Atlanta, GA</a:t>
            </a:r>
          </a:p>
          <a:p>
            <a:r>
              <a:rPr lang="en-US" b="1" dirty="0">
                <a:solidFill>
                  <a:srgbClr val="F695A1"/>
                </a:solidFill>
                <a:latin typeface="Georgia" panose="02040502050405020303" pitchFamily="18" charset="0"/>
              </a:rPr>
              <a:t>CO-CHAIRMAN</a:t>
            </a:r>
          </a:p>
        </p:txBody>
      </p:sp>
      <p:sp>
        <p:nvSpPr>
          <p:cNvPr id="5" name="Rectangle 4">
            <a:extLst>
              <a:ext uri="{FF2B5EF4-FFF2-40B4-BE49-F238E27FC236}">
                <a16:creationId xmlns:a16="http://schemas.microsoft.com/office/drawing/2014/main" id="{44DC41C3-333C-2D4A-B497-E854D501564F}"/>
              </a:ext>
            </a:extLst>
          </p:cNvPr>
          <p:cNvSpPr/>
          <p:nvPr/>
        </p:nvSpPr>
        <p:spPr>
          <a:xfrm>
            <a:off x="7010400" y="2252809"/>
            <a:ext cx="4386362" cy="1661993"/>
          </a:xfrm>
          <a:prstGeom prst="rect">
            <a:avLst/>
          </a:prstGeom>
        </p:spPr>
        <p:txBody>
          <a:bodyPr wrap="square">
            <a:spAutoFit/>
          </a:bodyPr>
          <a:lstStyle/>
          <a:p>
            <a:r>
              <a:rPr lang="en-US" sz="2400" b="1" dirty="0">
                <a:solidFill>
                  <a:srgbClr val="126E31"/>
                </a:solidFill>
                <a:latin typeface="+mj-lt"/>
              </a:rPr>
              <a:t>SPIRITUAL OVERSIGHT COMMITTEE</a:t>
            </a:r>
          </a:p>
          <a:p>
            <a:r>
              <a:rPr lang="en-US" i="1" dirty="0">
                <a:latin typeface="+mj-lt"/>
              </a:rPr>
              <a:t>This team shall assist the Supreme Basileus with setting the tone of</a:t>
            </a:r>
          </a:p>
          <a:p>
            <a:r>
              <a:rPr lang="en-US" i="1" dirty="0">
                <a:latin typeface="+mj-lt"/>
              </a:rPr>
              <a:t>mediation and reverence at all meetings</a:t>
            </a:r>
            <a:r>
              <a:rPr lang="en-US" dirty="0">
                <a:latin typeface="+mj-lt"/>
              </a:rPr>
              <a:t>.</a:t>
            </a:r>
            <a:endParaRPr lang="en-US" dirty="0">
              <a:effectLst/>
              <a:latin typeface="+mj-lt"/>
            </a:endParaRPr>
          </a:p>
        </p:txBody>
      </p:sp>
    </p:spTree>
    <p:extLst>
      <p:ext uri="{BB962C8B-B14F-4D97-AF65-F5344CB8AC3E}">
        <p14:creationId xmlns:p14="http://schemas.microsoft.com/office/powerpoint/2010/main" val="27345720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F24F4A-1867-5847-9153-D5E59C4F6322}"/>
              </a:ext>
            </a:extLst>
          </p:cNvPr>
          <p:cNvPicPr>
            <a:picLocks noChangeAspect="1"/>
          </p:cNvPicPr>
          <p:nvPr/>
        </p:nvPicPr>
        <p:blipFill>
          <a:blip r:embed="rId2"/>
          <a:stretch>
            <a:fillRect/>
          </a:stretch>
        </p:blipFill>
        <p:spPr>
          <a:xfrm>
            <a:off x="1028700" y="2247900"/>
            <a:ext cx="1441525" cy="1828800"/>
          </a:xfrm>
          <a:prstGeom prst="rect">
            <a:avLst/>
          </a:prstGeom>
        </p:spPr>
      </p:pic>
      <p:sp>
        <p:nvSpPr>
          <p:cNvPr id="3" name="Rectangle 2">
            <a:extLst>
              <a:ext uri="{FF2B5EF4-FFF2-40B4-BE49-F238E27FC236}">
                <a16:creationId xmlns:a16="http://schemas.microsoft.com/office/drawing/2014/main" id="{67FD26C7-3CCE-8C4C-99FB-B1AB28B42D7B}"/>
              </a:ext>
            </a:extLst>
          </p:cNvPr>
          <p:cNvSpPr/>
          <p:nvPr/>
        </p:nvSpPr>
        <p:spPr>
          <a:xfrm>
            <a:off x="2726708" y="2976938"/>
            <a:ext cx="3411794" cy="1200329"/>
          </a:xfrm>
          <a:prstGeom prst="rect">
            <a:avLst/>
          </a:prstGeom>
        </p:spPr>
        <p:txBody>
          <a:bodyPr wrap="square">
            <a:spAutoFit/>
          </a:bodyPr>
          <a:lstStyle/>
          <a:p>
            <a:r>
              <a:rPr lang="en-US" b="1" dirty="0">
                <a:solidFill>
                  <a:srgbClr val="126E31"/>
                </a:solidFill>
                <a:latin typeface="Georgia" panose="02040502050405020303" pitchFamily="18" charset="0"/>
              </a:rPr>
              <a:t>Brenda Lewis</a:t>
            </a:r>
          </a:p>
          <a:p>
            <a:r>
              <a:rPr lang="en-US" dirty="0">
                <a:solidFill>
                  <a:srgbClr val="126E31"/>
                </a:solidFill>
                <a:latin typeface="Georgia" panose="02040502050405020303" pitchFamily="18" charset="0"/>
              </a:rPr>
              <a:t>Alpha Alpha Alpha Omega</a:t>
            </a:r>
          </a:p>
          <a:p>
            <a:r>
              <a:rPr lang="en-US" dirty="0">
                <a:solidFill>
                  <a:srgbClr val="126E31"/>
                </a:solidFill>
                <a:latin typeface="Georgia" panose="02040502050405020303" pitchFamily="18" charset="0"/>
              </a:rPr>
              <a:t>Tulsa, OK</a:t>
            </a:r>
          </a:p>
          <a:p>
            <a:r>
              <a:rPr lang="en-US" b="1" dirty="0">
                <a:solidFill>
                  <a:srgbClr val="F695A1"/>
                </a:solidFill>
                <a:effectLst/>
                <a:latin typeface="Georgia" panose="02040502050405020303" pitchFamily="18" charset="0"/>
              </a:rPr>
              <a:t>CHAIRMAN</a:t>
            </a:r>
          </a:p>
        </p:txBody>
      </p:sp>
      <p:sp>
        <p:nvSpPr>
          <p:cNvPr id="4" name="Rectangle 3">
            <a:extLst>
              <a:ext uri="{FF2B5EF4-FFF2-40B4-BE49-F238E27FC236}">
                <a16:creationId xmlns:a16="http://schemas.microsoft.com/office/drawing/2014/main" id="{1015530D-66E5-534F-A127-64A8991D87E9}"/>
              </a:ext>
            </a:extLst>
          </p:cNvPr>
          <p:cNvSpPr/>
          <p:nvPr/>
        </p:nvSpPr>
        <p:spPr>
          <a:xfrm>
            <a:off x="7010400" y="1823472"/>
            <a:ext cx="4945625" cy="2677656"/>
          </a:xfrm>
          <a:prstGeom prst="rect">
            <a:avLst/>
          </a:prstGeom>
        </p:spPr>
        <p:txBody>
          <a:bodyPr wrap="square">
            <a:spAutoFit/>
          </a:bodyPr>
          <a:lstStyle/>
          <a:p>
            <a:r>
              <a:rPr lang="en-US" sz="2400" b="1" dirty="0">
                <a:solidFill>
                  <a:srgbClr val="126E31"/>
                </a:solidFill>
                <a:latin typeface="Georgia" panose="02040502050405020303" pitchFamily="18" charset="0"/>
              </a:rPr>
              <a:t>STANDARDS COMMITTEE</a:t>
            </a:r>
          </a:p>
          <a:p>
            <a:r>
              <a:rPr lang="en-US" i="1" dirty="0">
                <a:latin typeface="Georgia" panose="02040502050405020303" pitchFamily="18" charset="0"/>
              </a:rPr>
              <a:t>This committee shall provide training on Effective Chapter Operations in preparation for chapter evaluations as requested</a:t>
            </a:r>
          </a:p>
          <a:p>
            <a:r>
              <a:rPr lang="en-US" i="1" dirty="0">
                <a:latin typeface="Georgia" panose="02040502050405020303" pitchFamily="18" charset="0"/>
              </a:rPr>
              <a:t>by the Regional Director, the Supreme Basileus or the chapter. Committee representatives are available to provide guidance regarding effective in-person and virtual chapter operations.</a:t>
            </a:r>
            <a:endParaRPr lang="en-US" i="1" dirty="0">
              <a:effectLst/>
              <a:latin typeface="Georgia" panose="02040502050405020303" pitchFamily="18" charset="0"/>
            </a:endParaRPr>
          </a:p>
        </p:txBody>
      </p:sp>
    </p:spTree>
    <p:extLst>
      <p:ext uri="{BB962C8B-B14F-4D97-AF65-F5344CB8AC3E}">
        <p14:creationId xmlns:p14="http://schemas.microsoft.com/office/powerpoint/2010/main" val="1298159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7DDADF-6BD1-4349-A8C2-43BAAC813D4D}"/>
              </a:ext>
            </a:extLst>
          </p:cNvPr>
          <p:cNvPicPr>
            <a:picLocks noChangeAspect="1"/>
          </p:cNvPicPr>
          <p:nvPr/>
        </p:nvPicPr>
        <p:blipFill>
          <a:blip r:embed="rId2"/>
          <a:stretch>
            <a:fillRect/>
          </a:stretch>
        </p:blipFill>
        <p:spPr>
          <a:xfrm>
            <a:off x="1028700" y="2247900"/>
            <a:ext cx="1441525" cy="1828800"/>
          </a:xfrm>
          <a:prstGeom prst="rect">
            <a:avLst/>
          </a:prstGeom>
        </p:spPr>
      </p:pic>
      <p:sp>
        <p:nvSpPr>
          <p:cNvPr id="3" name="Rectangle 2">
            <a:extLst>
              <a:ext uri="{FF2B5EF4-FFF2-40B4-BE49-F238E27FC236}">
                <a16:creationId xmlns:a16="http://schemas.microsoft.com/office/drawing/2014/main" id="{AE8C1559-A264-D946-8C34-B8BF742633F5}"/>
              </a:ext>
            </a:extLst>
          </p:cNvPr>
          <p:cNvSpPr/>
          <p:nvPr/>
        </p:nvSpPr>
        <p:spPr>
          <a:xfrm>
            <a:off x="2713060" y="2943935"/>
            <a:ext cx="3441290" cy="1200329"/>
          </a:xfrm>
          <a:prstGeom prst="rect">
            <a:avLst/>
          </a:prstGeom>
        </p:spPr>
        <p:txBody>
          <a:bodyPr wrap="square">
            <a:spAutoFit/>
          </a:bodyPr>
          <a:lstStyle/>
          <a:p>
            <a:r>
              <a:rPr lang="en-US" b="1" dirty="0">
                <a:solidFill>
                  <a:srgbClr val="126E31"/>
                </a:solidFill>
                <a:latin typeface="Georgia" panose="02040502050405020303" pitchFamily="18" charset="0"/>
              </a:rPr>
              <a:t>Pamela Lynne Redden</a:t>
            </a:r>
          </a:p>
          <a:p>
            <a:r>
              <a:rPr lang="en-US" dirty="0">
                <a:solidFill>
                  <a:srgbClr val="126E31"/>
                </a:solidFill>
                <a:latin typeface="Georgia" panose="02040502050405020303" pitchFamily="18" charset="0"/>
              </a:rPr>
              <a:t>Alpha Omega Chapter</a:t>
            </a:r>
          </a:p>
          <a:p>
            <a:r>
              <a:rPr lang="en-US" dirty="0">
                <a:solidFill>
                  <a:srgbClr val="126E31"/>
                </a:solidFill>
                <a:latin typeface="Georgia" panose="02040502050405020303" pitchFamily="18" charset="0"/>
              </a:rPr>
              <a:t>Cleveland, OH</a:t>
            </a:r>
          </a:p>
          <a:p>
            <a:r>
              <a:rPr lang="en-US" b="1" dirty="0">
                <a:solidFill>
                  <a:srgbClr val="F695A1"/>
                </a:solidFill>
                <a:effectLst/>
                <a:latin typeface="Georgia" panose="02040502050405020303" pitchFamily="18" charset="0"/>
              </a:rPr>
              <a:t>CHAIRMAN</a:t>
            </a:r>
          </a:p>
        </p:txBody>
      </p:sp>
      <p:sp>
        <p:nvSpPr>
          <p:cNvPr id="4" name="Rectangle 3">
            <a:extLst>
              <a:ext uri="{FF2B5EF4-FFF2-40B4-BE49-F238E27FC236}">
                <a16:creationId xmlns:a16="http://schemas.microsoft.com/office/drawing/2014/main" id="{A6CAF7A7-3B8D-EB4F-B992-AF094757E0E9}"/>
              </a:ext>
            </a:extLst>
          </p:cNvPr>
          <p:cNvSpPr/>
          <p:nvPr/>
        </p:nvSpPr>
        <p:spPr>
          <a:xfrm>
            <a:off x="7010400" y="2054304"/>
            <a:ext cx="4350774" cy="2215991"/>
          </a:xfrm>
          <a:prstGeom prst="rect">
            <a:avLst/>
          </a:prstGeom>
        </p:spPr>
        <p:txBody>
          <a:bodyPr wrap="square">
            <a:spAutoFit/>
          </a:bodyPr>
          <a:lstStyle/>
          <a:p>
            <a:r>
              <a:rPr lang="en-US" sz="2400" b="1" dirty="0">
                <a:solidFill>
                  <a:srgbClr val="126E31"/>
                </a:solidFill>
                <a:latin typeface="Georgia" panose="02040502050405020303" pitchFamily="18" charset="0"/>
              </a:rPr>
              <a:t>STRATEGIC PLANNING COMMITTEE</a:t>
            </a:r>
          </a:p>
          <a:p>
            <a:r>
              <a:rPr lang="en-US" i="1" dirty="0">
                <a:latin typeface="Georgia" panose="02040502050405020303" pitchFamily="18" charset="0"/>
              </a:rPr>
              <a:t>The committee has the responsibility for updating and monitoring the strategic plan, consistent with the vision for the future of Alpha Kappa Alpha Sorority, Incorporated.</a:t>
            </a:r>
            <a:endParaRPr lang="en-US" i="1" dirty="0">
              <a:effectLst/>
              <a:latin typeface="Georgia" panose="02040502050405020303" pitchFamily="18" charset="0"/>
            </a:endParaRPr>
          </a:p>
        </p:txBody>
      </p:sp>
    </p:spTree>
    <p:extLst>
      <p:ext uri="{BB962C8B-B14F-4D97-AF65-F5344CB8AC3E}">
        <p14:creationId xmlns:p14="http://schemas.microsoft.com/office/powerpoint/2010/main" val="427874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2238970"/>
            <a:ext cx="4808561" cy="1846659"/>
          </a:xfrm>
          <a:prstGeom prst="rect">
            <a:avLst/>
          </a:prstGeom>
          <a:noFill/>
        </p:spPr>
        <p:txBody>
          <a:bodyPr wrap="square" rtlCol="0">
            <a:spAutoFit/>
          </a:bodyPr>
          <a:lstStyle/>
          <a:p>
            <a:r>
              <a:rPr lang="en-US" sz="2400" b="1" dirty="0">
                <a:solidFill>
                  <a:srgbClr val="126E31"/>
                </a:solidFill>
                <a:latin typeface="Georgia" panose="02040502050405020303" pitchFamily="18" charset="0"/>
              </a:rPr>
              <a:t>SUPREME GRAMMATEUS</a:t>
            </a:r>
          </a:p>
          <a:p>
            <a:r>
              <a:rPr lang="en-US" i="1" dirty="0">
                <a:latin typeface="Georgia" panose="02040502050405020303" pitchFamily="18" charset="0"/>
              </a:rPr>
              <a:t>It shall be the duty of the Supreme Grammateus to be secretary of the Boule, Directorate and Constitution Committee.  She shall be a member of the Constitution Committee. </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44795" y="3285601"/>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Chelle Luper Wilson</a:t>
            </a:r>
          </a:p>
          <a:p>
            <a:r>
              <a:rPr lang="en-US" dirty="0">
                <a:solidFill>
                  <a:srgbClr val="126E31"/>
                </a:solidFill>
                <a:latin typeface="Georgia" panose="02040502050405020303" pitchFamily="18" charset="0"/>
              </a:rPr>
              <a:t>Tau Rho Omega</a:t>
            </a:r>
          </a:p>
          <a:p>
            <a:r>
              <a:rPr lang="en-US" dirty="0">
                <a:solidFill>
                  <a:srgbClr val="126E31"/>
                </a:solidFill>
                <a:latin typeface="Georgia" panose="02040502050405020303" pitchFamily="18" charset="0"/>
              </a:rPr>
              <a:t>Frisco, TX</a:t>
            </a: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2"/>
          <a:srcRect/>
          <a:stretch/>
        </p:blipFill>
        <p:spPr>
          <a:xfrm>
            <a:off x="1050310" y="2251791"/>
            <a:ext cx="1264177" cy="1821017"/>
          </a:xfrm>
          <a:prstGeom prst="rect">
            <a:avLst/>
          </a:prstGeom>
        </p:spPr>
      </p:pic>
    </p:spTree>
    <p:extLst>
      <p:ext uri="{BB962C8B-B14F-4D97-AF65-F5344CB8AC3E}">
        <p14:creationId xmlns:p14="http://schemas.microsoft.com/office/powerpoint/2010/main" val="19331621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D96EDD-8811-1845-B5CC-156F884778C0}"/>
              </a:ext>
            </a:extLst>
          </p:cNvPr>
          <p:cNvPicPr>
            <a:picLocks noChangeAspect="1"/>
          </p:cNvPicPr>
          <p:nvPr/>
        </p:nvPicPr>
        <p:blipFill>
          <a:blip r:embed="rId2"/>
          <a:stretch>
            <a:fillRect/>
          </a:stretch>
        </p:blipFill>
        <p:spPr>
          <a:xfrm>
            <a:off x="1028700" y="1333500"/>
            <a:ext cx="1441525" cy="1828800"/>
          </a:xfrm>
          <a:prstGeom prst="rect">
            <a:avLst/>
          </a:prstGeom>
        </p:spPr>
      </p:pic>
      <p:pic>
        <p:nvPicPr>
          <p:cNvPr id="3" name="Picture 2">
            <a:extLst>
              <a:ext uri="{FF2B5EF4-FFF2-40B4-BE49-F238E27FC236}">
                <a16:creationId xmlns:a16="http://schemas.microsoft.com/office/drawing/2014/main" id="{11C07BCB-67F1-194A-9361-C9FA71B02313}"/>
              </a:ext>
            </a:extLst>
          </p:cNvPr>
          <p:cNvPicPr>
            <a:picLocks noChangeAspect="1"/>
          </p:cNvPicPr>
          <p:nvPr/>
        </p:nvPicPr>
        <p:blipFill>
          <a:blip r:embed="rId3"/>
          <a:stretch>
            <a:fillRect/>
          </a:stretch>
        </p:blipFill>
        <p:spPr>
          <a:xfrm>
            <a:off x="1028700" y="3695700"/>
            <a:ext cx="1441525" cy="1828800"/>
          </a:xfrm>
          <a:prstGeom prst="rect">
            <a:avLst/>
          </a:prstGeom>
        </p:spPr>
      </p:pic>
      <p:sp>
        <p:nvSpPr>
          <p:cNvPr id="4" name="Rectangle 3">
            <a:extLst>
              <a:ext uri="{FF2B5EF4-FFF2-40B4-BE49-F238E27FC236}">
                <a16:creationId xmlns:a16="http://schemas.microsoft.com/office/drawing/2014/main" id="{DDA2412B-3B62-C54C-B683-1DBE1A49E5B2}"/>
              </a:ext>
            </a:extLst>
          </p:cNvPr>
          <p:cNvSpPr/>
          <p:nvPr/>
        </p:nvSpPr>
        <p:spPr>
          <a:xfrm>
            <a:off x="7010400" y="2510384"/>
            <a:ext cx="4767618" cy="1292662"/>
          </a:xfrm>
          <a:prstGeom prst="rect">
            <a:avLst/>
          </a:prstGeom>
        </p:spPr>
        <p:txBody>
          <a:bodyPr wrap="square">
            <a:spAutoFit/>
          </a:bodyPr>
          <a:lstStyle/>
          <a:p>
            <a:r>
              <a:rPr lang="en-US" sz="2400" b="1" dirty="0">
                <a:solidFill>
                  <a:srgbClr val="126E31"/>
                </a:solidFill>
                <a:latin typeface="Georgia" panose="02040502050405020303" pitchFamily="18" charset="0"/>
              </a:rPr>
              <a:t>TECHNOLOGY COMMITTEE</a:t>
            </a:r>
          </a:p>
          <a:p>
            <a:r>
              <a:rPr lang="en-US" i="1" dirty="0">
                <a:latin typeface="Georgia" panose="02040502050405020303" pitchFamily="18" charset="0"/>
              </a:rPr>
              <a:t>This committee will address technology issues related to the operation of the Corporate Office, regions and chapters.</a:t>
            </a:r>
            <a:endParaRPr lang="en-US" i="1" dirty="0">
              <a:effectLst/>
              <a:latin typeface="Georgia" panose="02040502050405020303" pitchFamily="18" charset="0"/>
            </a:endParaRPr>
          </a:p>
        </p:txBody>
      </p:sp>
      <p:sp>
        <p:nvSpPr>
          <p:cNvPr id="5" name="Rectangle 4">
            <a:extLst>
              <a:ext uri="{FF2B5EF4-FFF2-40B4-BE49-F238E27FC236}">
                <a16:creationId xmlns:a16="http://schemas.microsoft.com/office/drawing/2014/main" id="{A31DA5C9-E990-2B40-B0AB-464C8A611145}"/>
              </a:ext>
            </a:extLst>
          </p:cNvPr>
          <p:cNvSpPr/>
          <p:nvPr/>
        </p:nvSpPr>
        <p:spPr>
          <a:xfrm>
            <a:off x="2679511" y="2024777"/>
            <a:ext cx="6096000" cy="3693319"/>
          </a:xfrm>
          <a:prstGeom prst="rect">
            <a:avLst/>
          </a:prstGeom>
        </p:spPr>
        <p:txBody>
          <a:bodyPr>
            <a:spAutoFit/>
          </a:bodyPr>
          <a:lstStyle/>
          <a:p>
            <a:r>
              <a:rPr lang="en-US" b="1" dirty="0">
                <a:solidFill>
                  <a:srgbClr val="126E31"/>
                </a:solidFill>
                <a:latin typeface="Georgia" panose="02040502050405020303" pitchFamily="18" charset="0"/>
              </a:rPr>
              <a:t>Nichole Jordan</a:t>
            </a:r>
          </a:p>
          <a:p>
            <a:r>
              <a:rPr lang="en-US" dirty="0">
                <a:solidFill>
                  <a:srgbClr val="126E31"/>
                </a:solidFill>
                <a:latin typeface="Georgia" panose="02040502050405020303" pitchFamily="18" charset="0"/>
              </a:rPr>
              <a:t>Xi Gamma Omega Chapter</a:t>
            </a:r>
          </a:p>
          <a:p>
            <a:r>
              <a:rPr lang="en-US" dirty="0">
                <a:solidFill>
                  <a:srgbClr val="126E31"/>
                </a:solidFill>
                <a:latin typeface="Georgia" panose="02040502050405020303" pitchFamily="18" charset="0"/>
              </a:rPr>
              <a:t>Oakland, CA</a:t>
            </a:r>
          </a:p>
          <a:p>
            <a:r>
              <a:rPr lang="en-US" b="1" dirty="0">
                <a:solidFill>
                  <a:srgbClr val="F695A1"/>
                </a:solidFill>
                <a:latin typeface="Georgia" panose="02040502050405020303" pitchFamily="18" charset="0"/>
              </a:rPr>
              <a:t>CHAIRMAN</a:t>
            </a:r>
          </a:p>
          <a:p>
            <a:endParaRPr lang="en-US" dirty="0">
              <a:solidFill>
                <a:srgbClr val="126E31"/>
              </a:solidFill>
              <a:latin typeface="Georgia" panose="02040502050405020303" pitchFamily="18" charset="0"/>
            </a:endParaRPr>
          </a:p>
          <a:p>
            <a:endParaRPr lang="en-US" dirty="0">
              <a:solidFill>
                <a:srgbClr val="126E31"/>
              </a:solidFill>
              <a:latin typeface="Georgia" panose="02040502050405020303" pitchFamily="18" charset="0"/>
            </a:endParaRPr>
          </a:p>
          <a:p>
            <a:endParaRPr lang="en-US" dirty="0">
              <a:solidFill>
                <a:srgbClr val="126E31"/>
              </a:solidFill>
              <a:latin typeface="Georgia" panose="02040502050405020303" pitchFamily="18" charset="0"/>
            </a:endParaRPr>
          </a:p>
          <a:p>
            <a:endParaRPr lang="en-US" sz="1400" dirty="0">
              <a:solidFill>
                <a:srgbClr val="126E31"/>
              </a:solidFill>
              <a:latin typeface="Georgia" panose="02040502050405020303" pitchFamily="18" charset="0"/>
            </a:endParaRPr>
          </a:p>
          <a:p>
            <a:endParaRPr lang="en-US" dirty="0">
              <a:solidFill>
                <a:srgbClr val="126E31"/>
              </a:solidFill>
              <a:latin typeface="Georgia" panose="02040502050405020303" pitchFamily="18" charset="0"/>
            </a:endParaRPr>
          </a:p>
          <a:p>
            <a:r>
              <a:rPr lang="en-US" b="1" dirty="0">
                <a:solidFill>
                  <a:srgbClr val="126E31"/>
                </a:solidFill>
                <a:latin typeface="Georgia" panose="02040502050405020303" pitchFamily="18" charset="0"/>
              </a:rPr>
              <a:t>C. Denise Wright</a:t>
            </a:r>
          </a:p>
          <a:p>
            <a:r>
              <a:rPr lang="en-US" dirty="0">
                <a:solidFill>
                  <a:srgbClr val="126E31"/>
                </a:solidFill>
                <a:latin typeface="Georgia" panose="02040502050405020303" pitchFamily="18" charset="0"/>
              </a:rPr>
              <a:t>Beta Delta Omega Chapter</a:t>
            </a:r>
          </a:p>
          <a:p>
            <a:r>
              <a:rPr lang="en-US" dirty="0">
                <a:solidFill>
                  <a:srgbClr val="126E31"/>
                </a:solidFill>
                <a:latin typeface="Georgia" panose="02040502050405020303" pitchFamily="18" charset="0"/>
              </a:rPr>
              <a:t>Jackson, MS</a:t>
            </a:r>
          </a:p>
          <a:p>
            <a:r>
              <a:rPr lang="en-US" b="1" dirty="0">
                <a:solidFill>
                  <a:srgbClr val="F695A1"/>
                </a:solidFill>
                <a:effectLst/>
                <a:latin typeface="Georgia" panose="02040502050405020303" pitchFamily="18" charset="0"/>
              </a:rPr>
              <a:t>CO-CHAIRMAN</a:t>
            </a:r>
          </a:p>
        </p:txBody>
      </p:sp>
    </p:spTree>
    <p:extLst>
      <p:ext uri="{BB962C8B-B14F-4D97-AF65-F5344CB8AC3E}">
        <p14:creationId xmlns:p14="http://schemas.microsoft.com/office/powerpoint/2010/main" val="27416778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2647146"/>
            <a:ext cx="4808561" cy="2215991"/>
          </a:xfrm>
          <a:prstGeom prst="rect">
            <a:avLst/>
          </a:prstGeom>
          <a:noFill/>
        </p:spPr>
        <p:txBody>
          <a:bodyPr wrap="square" rtlCol="0">
            <a:spAutoFit/>
          </a:bodyPr>
          <a:lstStyle/>
          <a:p>
            <a:r>
              <a:rPr lang="en-US" sz="2400" b="1" dirty="0">
                <a:solidFill>
                  <a:srgbClr val="126E31"/>
                </a:solidFill>
                <a:latin typeface="Georgia" panose="02040502050405020303" pitchFamily="18" charset="0"/>
              </a:rPr>
              <a:t>UNDERGRADUATE ACTIVITIES COMMITTEE</a:t>
            </a:r>
          </a:p>
          <a:p>
            <a:r>
              <a:rPr lang="en-US" i="1" dirty="0">
                <a:latin typeface="Georgia" panose="02040502050405020303" pitchFamily="18" charset="0"/>
              </a:rPr>
              <a:t>This committee shall stimulate interest in the total sorority Program, study those problems pertinent to undergraduate</a:t>
            </a:r>
          </a:p>
          <a:p>
            <a:r>
              <a:rPr lang="en-US" i="1" dirty="0">
                <a:latin typeface="Georgia" panose="02040502050405020303" pitchFamily="18" charset="0"/>
              </a:rPr>
              <a:t>chapters and encourage high scholastic and ethical standards.</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665773" y="2687290"/>
            <a:ext cx="3351205" cy="1477328"/>
          </a:xfrm>
          <a:prstGeom prst="rect">
            <a:avLst/>
          </a:prstGeom>
          <a:noFill/>
        </p:spPr>
        <p:txBody>
          <a:bodyPr wrap="square" rtlCol="0">
            <a:spAutoFit/>
          </a:bodyPr>
          <a:lstStyle/>
          <a:p>
            <a:r>
              <a:rPr lang="en-US" b="1" dirty="0">
                <a:solidFill>
                  <a:srgbClr val="126E31"/>
                </a:solidFill>
                <a:latin typeface="Georgia" panose="02040502050405020303" pitchFamily="18" charset="0"/>
              </a:rPr>
              <a:t>Jasmyne E. McCoy</a:t>
            </a:r>
          </a:p>
          <a:p>
            <a:r>
              <a:rPr lang="en-US" dirty="0">
                <a:solidFill>
                  <a:srgbClr val="126E31"/>
                </a:solidFill>
                <a:latin typeface="Georgia" panose="02040502050405020303" pitchFamily="18" charset="0"/>
              </a:rPr>
              <a:t>Lambda Upsilon</a:t>
            </a:r>
          </a:p>
          <a:p>
            <a:r>
              <a:rPr lang="en-US" dirty="0">
                <a:solidFill>
                  <a:srgbClr val="126E31"/>
                </a:solidFill>
                <a:latin typeface="Georgia" panose="02040502050405020303" pitchFamily="18" charset="0"/>
              </a:rPr>
              <a:t>Cambridge, MA</a:t>
            </a:r>
          </a:p>
          <a:p>
            <a:r>
              <a:rPr lang="en-US" b="1" dirty="0">
                <a:solidFill>
                  <a:srgbClr val="F695A1"/>
                </a:solidFill>
                <a:latin typeface="Georgia" panose="02040502050405020303" pitchFamily="18" charset="0"/>
              </a:rPr>
              <a:t>2</a:t>
            </a:r>
            <a:r>
              <a:rPr lang="en-US" b="1" baseline="30000" dirty="0">
                <a:solidFill>
                  <a:srgbClr val="F695A1"/>
                </a:solidFill>
                <a:latin typeface="Georgia" panose="02040502050405020303" pitchFamily="18" charset="0"/>
              </a:rPr>
              <a:t>ND</a:t>
            </a:r>
            <a:r>
              <a:rPr lang="en-US" b="1" dirty="0">
                <a:solidFill>
                  <a:srgbClr val="F695A1"/>
                </a:solidFill>
                <a:latin typeface="Georgia" panose="02040502050405020303" pitchFamily="18" charset="0"/>
              </a:rPr>
              <a:t> Supreme Anti-Basileus &amp; Chairman</a:t>
            </a: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3"/>
          <a:srcRect/>
          <a:stretch/>
        </p:blipFill>
        <p:spPr>
          <a:xfrm>
            <a:off x="1028700" y="2251791"/>
            <a:ext cx="1307397" cy="1821017"/>
          </a:xfrm>
          <a:prstGeom prst="rect">
            <a:avLst/>
          </a:prstGeom>
        </p:spPr>
      </p:pic>
    </p:spTree>
    <p:extLst>
      <p:ext uri="{BB962C8B-B14F-4D97-AF65-F5344CB8AC3E}">
        <p14:creationId xmlns:p14="http://schemas.microsoft.com/office/powerpoint/2010/main" val="3807623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F0CD47-A9B0-D04A-9D70-F64CD637B5E3}"/>
              </a:ext>
            </a:extLst>
          </p:cNvPr>
          <p:cNvPicPr>
            <a:picLocks noChangeAspect="1"/>
          </p:cNvPicPr>
          <p:nvPr/>
        </p:nvPicPr>
        <p:blipFill>
          <a:blip r:embed="rId2"/>
          <a:stretch>
            <a:fillRect/>
          </a:stretch>
        </p:blipFill>
        <p:spPr>
          <a:xfrm>
            <a:off x="1018868" y="2310581"/>
            <a:ext cx="1502229" cy="1828800"/>
          </a:xfrm>
          <a:prstGeom prst="rect">
            <a:avLst/>
          </a:prstGeom>
        </p:spPr>
      </p:pic>
      <p:sp>
        <p:nvSpPr>
          <p:cNvPr id="3" name="Rectangle 2">
            <a:extLst>
              <a:ext uri="{FF2B5EF4-FFF2-40B4-BE49-F238E27FC236}">
                <a16:creationId xmlns:a16="http://schemas.microsoft.com/office/drawing/2014/main" id="{2F14CEF3-4613-6241-B52A-FCDEAA5063E8}"/>
              </a:ext>
            </a:extLst>
          </p:cNvPr>
          <p:cNvSpPr/>
          <p:nvPr/>
        </p:nvSpPr>
        <p:spPr>
          <a:xfrm>
            <a:off x="2679510" y="3050739"/>
            <a:ext cx="3885063" cy="1200329"/>
          </a:xfrm>
          <a:prstGeom prst="rect">
            <a:avLst/>
          </a:prstGeom>
        </p:spPr>
        <p:txBody>
          <a:bodyPr wrap="square">
            <a:spAutoFit/>
          </a:bodyPr>
          <a:lstStyle/>
          <a:p>
            <a:r>
              <a:rPr lang="en-US" b="1" dirty="0">
                <a:solidFill>
                  <a:srgbClr val="126E31"/>
                </a:solidFill>
                <a:latin typeface="Georgia" panose="02040502050405020303" pitchFamily="18" charset="0"/>
              </a:rPr>
              <a:t>Schylbea Jean Hopkins</a:t>
            </a:r>
          </a:p>
          <a:p>
            <a:r>
              <a:rPr lang="en-US" dirty="0">
                <a:solidFill>
                  <a:srgbClr val="126E31"/>
                </a:solidFill>
                <a:latin typeface="Georgia" panose="02040502050405020303" pitchFamily="18" charset="0"/>
              </a:rPr>
              <a:t>Alpha Rho Omega Chapter</a:t>
            </a:r>
          </a:p>
          <a:p>
            <a:r>
              <a:rPr lang="en-US" dirty="0">
                <a:solidFill>
                  <a:srgbClr val="126E31"/>
                </a:solidFill>
                <a:latin typeface="Georgia" panose="02040502050405020303" pitchFamily="18" charset="0"/>
              </a:rPr>
              <a:t>Detroit, MI</a:t>
            </a:r>
          </a:p>
          <a:p>
            <a:r>
              <a:rPr lang="en-US" b="1" dirty="0">
                <a:solidFill>
                  <a:srgbClr val="F695A1"/>
                </a:solidFill>
                <a:latin typeface="Georgia" panose="02040502050405020303" pitchFamily="18" charset="0"/>
              </a:rPr>
              <a:t>CHAIRMAN</a:t>
            </a:r>
          </a:p>
        </p:txBody>
      </p:sp>
      <p:sp>
        <p:nvSpPr>
          <p:cNvPr id="4" name="Rectangle 3">
            <a:extLst>
              <a:ext uri="{FF2B5EF4-FFF2-40B4-BE49-F238E27FC236}">
                <a16:creationId xmlns:a16="http://schemas.microsoft.com/office/drawing/2014/main" id="{76F4AAA4-EE09-4142-8D72-40FA79ED223D}"/>
              </a:ext>
            </a:extLst>
          </p:cNvPr>
          <p:cNvSpPr/>
          <p:nvPr/>
        </p:nvSpPr>
        <p:spPr>
          <a:xfrm>
            <a:off x="7062633" y="1915805"/>
            <a:ext cx="4442429" cy="2215991"/>
          </a:xfrm>
          <a:prstGeom prst="rect">
            <a:avLst/>
          </a:prstGeom>
        </p:spPr>
        <p:txBody>
          <a:bodyPr wrap="square">
            <a:spAutoFit/>
          </a:bodyPr>
          <a:lstStyle/>
          <a:p>
            <a:r>
              <a:rPr lang="en-US" sz="2400" b="1" dirty="0">
                <a:solidFill>
                  <a:srgbClr val="126E31"/>
                </a:solidFill>
                <a:latin typeface="Georgia" panose="02040502050405020303" pitchFamily="18" charset="0"/>
              </a:rPr>
              <a:t>VENDOR OVERSIGHT COMMITTEE</a:t>
            </a:r>
          </a:p>
          <a:p>
            <a:r>
              <a:rPr lang="en-US" i="1" dirty="0">
                <a:latin typeface="Georgia" panose="02040502050405020303" pitchFamily="18" charset="0"/>
              </a:rPr>
              <a:t>This committee will help to strengthen the relationship between vendors and the Sorority, promote fairness in vendor processes, and ensure that the Alpha Kappa Alpha brand is not compromised.</a:t>
            </a:r>
            <a:endParaRPr lang="en-US" i="1" dirty="0">
              <a:effectLst/>
              <a:latin typeface="Georgia" panose="02040502050405020303" pitchFamily="18" charset="0"/>
            </a:endParaRPr>
          </a:p>
        </p:txBody>
      </p:sp>
    </p:spTree>
    <p:extLst>
      <p:ext uri="{BB962C8B-B14F-4D97-AF65-F5344CB8AC3E}">
        <p14:creationId xmlns:p14="http://schemas.microsoft.com/office/powerpoint/2010/main" val="36964183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CD2B0D-82DF-334A-ADFA-C11453F1519D}"/>
              </a:ext>
            </a:extLst>
          </p:cNvPr>
          <p:cNvSpPr txBox="1"/>
          <p:nvPr/>
        </p:nvSpPr>
        <p:spPr>
          <a:xfrm>
            <a:off x="1028699" y="1184850"/>
            <a:ext cx="10887529" cy="5816977"/>
          </a:xfrm>
          <a:prstGeom prst="rect">
            <a:avLst/>
          </a:prstGeom>
          <a:noFill/>
        </p:spPr>
        <p:txBody>
          <a:bodyPr wrap="square" rtlCol="0">
            <a:spAutoFit/>
          </a:bodyPr>
          <a:lstStyle/>
          <a:p>
            <a:pPr algn="ctr"/>
            <a:r>
              <a:rPr lang="en-US" sz="2400" b="1" dirty="0">
                <a:solidFill>
                  <a:srgbClr val="126E31"/>
                </a:solidFill>
                <a:latin typeface="Georgia" panose="02040502050405020303" pitchFamily="18" charset="0"/>
              </a:rPr>
              <a:t>Questions</a:t>
            </a:r>
          </a:p>
          <a:p>
            <a:pPr algn="ctr"/>
            <a:endParaRPr lang="en-US" sz="2400" b="1" dirty="0">
              <a:solidFill>
                <a:srgbClr val="126E31"/>
              </a:solidFill>
              <a:latin typeface="Georgia" panose="02040502050405020303" pitchFamily="18" charset="0"/>
            </a:endParaRPr>
          </a:p>
          <a:p>
            <a:pPr marL="342900" indent="-342900">
              <a:buFont typeface="+mj-lt"/>
              <a:buAutoNum type="arabicPeriod"/>
            </a:pPr>
            <a:r>
              <a:rPr lang="en-US" i="1" dirty="0">
                <a:latin typeface="Georgia" panose="02040502050405020303" pitchFamily="18" charset="0"/>
              </a:rPr>
              <a:t>How many members make up the Directorate?</a:t>
            </a:r>
          </a:p>
          <a:p>
            <a:pPr marL="800100" lvl="1" indent="-342900">
              <a:buFont typeface="+mj-lt"/>
              <a:buAutoNum type="alphaLcPeriod"/>
            </a:pPr>
            <a:r>
              <a:rPr lang="en-US" i="1" dirty="0">
                <a:latin typeface="Georgia" panose="02040502050405020303" pitchFamily="18" charset="0"/>
              </a:rPr>
              <a:t>10</a:t>
            </a:r>
          </a:p>
          <a:p>
            <a:pPr marL="800100" lvl="1" indent="-342900">
              <a:buFont typeface="+mj-lt"/>
              <a:buAutoNum type="alphaLcPeriod"/>
            </a:pPr>
            <a:r>
              <a:rPr lang="en-US" i="1" dirty="0">
                <a:latin typeface="Georgia" panose="02040502050405020303" pitchFamily="18" charset="0"/>
              </a:rPr>
              <a:t>5</a:t>
            </a:r>
          </a:p>
          <a:p>
            <a:pPr marL="800100" lvl="1" indent="-342900">
              <a:buFont typeface="+mj-lt"/>
              <a:buAutoNum type="alphaLcPeriod"/>
            </a:pPr>
            <a:r>
              <a:rPr lang="en-US" i="1" dirty="0">
                <a:latin typeface="Georgia" panose="02040502050405020303" pitchFamily="18" charset="0"/>
              </a:rPr>
              <a:t>18	</a:t>
            </a:r>
          </a:p>
          <a:p>
            <a:pPr marL="800100" lvl="1" indent="-342900">
              <a:buFont typeface="+mj-lt"/>
              <a:buAutoNum type="alphaLcPeriod"/>
            </a:pPr>
            <a:r>
              <a:rPr lang="en-US" i="1" dirty="0">
                <a:latin typeface="Georgia" panose="02040502050405020303" pitchFamily="18" charset="0"/>
              </a:rPr>
              <a:t>12</a:t>
            </a:r>
          </a:p>
          <a:p>
            <a:pPr marL="800100" lvl="1" indent="-342900">
              <a:buFont typeface="+mj-lt"/>
              <a:buAutoNum type="alphaLcPeriod"/>
            </a:pPr>
            <a:endParaRPr lang="en-US" i="1" dirty="0">
              <a:latin typeface="Georgia" panose="02040502050405020303" pitchFamily="18" charset="0"/>
            </a:endParaRPr>
          </a:p>
          <a:p>
            <a:pPr marL="342900" indent="-342900">
              <a:buAutoNum type="arabicPeriod"/>
            </a:pPr>
            <a:r>
              <a:rPr lang="en-US" i="1" dirty="0">
                <a:latin typeface="Georgia" panose="02040502050405020303" pitchFamily="18" charset="0"/>
              </a:rPr>
              <a:t>Which committee serves as an advisory group to the Supreme Basileus on legislative and social action issues that are of importance to Alpha Kappa Alpha Sorority, Incorporated?</a:t>
            </a:r>
          </a:p>
          <a:p>
            <a:pPr marL="800100" lvl="1" indent="-342900">
              <a:buFont typeface="+mj-lt"/>
              <a:buAutoNum type="alphaLcPeriod"/>
            </a:pPr>
            <a:r>
              <a:rPr lang="en-US" i="1" dirty="0">
                <a:latin typeface="Georgia" panose="02040502050405020303" pitchFamily="18" charset="0"/>
              </a:rPr>
              <a:t>Connection </a:t>
            </a:r>
          </a:p>
          <a:p>
            <a:pPr marL="800100" lvl="1" indent="-342900">
              <a:buFont typeface="+mj-lt"/>
              <a:buAutoNum type="alphaLcPeriod"/>
            </a:pPr>
            <a:r>
              <a:rPr lang="en-US" i="1" dirty="0">
                <a:latin typeface="Georgia" panose="02040502050405020303" pitchFamily="18" charset="0"/>
              </a:rPr>
              <a:t>Congressional Women’s Roundtable</a:t>
            </a:r>
          </a:p>
          <a:p>
            <a:pPr marL="800100" lvl="1" indent="-342900">
              <a:buFont typeface="+mj-lt"/>
              <a:buAutoNum type="alphaLcPeriod"/>
            </a:pPr>
            <a:r>
              <a:rPr lang="en-US" i="1" dirty="0">
                <a:latin typeface="Georgia" panose="02040502050405020303" pitchFamily="18" charset="0"/>
              </a:rPr>
              <a:t>Program</a:t>
            </a:r>
          </a:p>
          <a:p>
            <a:pPr marL="800100" lvl="1" indent="-342900">
              <a:buFont typeface="+mj-lt"/>
              <a:buAutoNum type="alphaLcPeriod"/>
            </a:pPr>
            <a:r>
              <a:rPr lang="en-US" i="1" dirty="0">
                <a:latin typeface="Georgia" panose="02040502050405020303" pitchFamily="18" charset="0"/>
              </a:rPr>
              <a:t>Public Relations and Communications Committee</a:t>
            </a:r>
          </a:p>
          <a:p>
            <a:pPr marL="800100" lvl="1" indent="-342900">
              <a:buAutoNum type="alphaLcPeriod"/>
            </a:pPr>
            <a:endParaRPr lang="en-US" i="1" dirty="0">
              <a:latin typeface="Georgia" panose="02040502050405020303" pitchFamily="18" charset="0"/>
            </a:endParaRPr>
          </a:p>
          <a:p>
            <a:pPr marL="342900" indent="-342900">
              <a:buFontTx/>
              <a:buAutoNum type="arabicPeriod"/>
            </a:pPr>
            <a:r>
              <a:rPr lang="en-US" i="1" dirty="0">
                <a:latin typeface="Georgia" panose="02040502050405020303" pitchFamily="18" charset="0"/>
              </a:rPr>
              <a:t>Which committee do you think would best utilize your talents and why?</a:t>
            </a:r>
          </a:p>
          <a:p>
            <a:endParaRPr lang="en-US" i="1" dirty="0">
              <a:latin typeface="Georgia" panose="02040502050405020303" pitchFamily="18" charset="0"/>
            </a:endParaRPr>
          </a:p>
          <a:p>
            <a:pPr marL="342900" indent="-342900">
              <a:buAutoNum type="arabicPeriod"/>
            </a:pPr>
            <a:endParaRPr lang="en-US" i="1" dirty="0">
              <a:latin typeface="Georgia" panose="02040502050405020303" pitchFamily="18" charset="0"/>
            </a:endParaRPr>
          </a:p>
          <a:p>
            <a:pPr marL="342900" indent="-342900">
              <a:buAutoNum type="arabicPeriod"/>
            </a:pPr>
            <a:endParaRPr lang="en-US" i="1"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15520853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CD2B0D-82DF-334A-ADFA-C11453F1519D}"/>
              </a:ext>
            </a:extLst>
          </p:cNvPr>
          <p:cNvSpPr txBox="1"/>
          <p:nvPr/>
        </p:nvSpPr>
        <p:spPr>
          <a:xfrm>
            <a:off x="114299" y="1010681"/>
            <a:ext cx="4777015" cy="830997"/>
          </a:xfrm>
          <a:prstGeom prst="rect">
            <a:avLst/>
          </a:prstGeom>
          <a:noFill/>
        </p:spPr>
        <p:txBody>
          <a:bodyPr wrap="square" rtlCol="0">
            <a:spAutoFit/>
          </a:bodyPr>
          <a:lstStyle/>
          <a:p>
            <a:pPr algn="ctr"/>
            <a:r>
              <a:rPr lang="en-US" sz="2400" b="1" dirty="0">
                <a:solidFill>
                  <a:srgbClr val="126E31"/>
                </a:solidFill>
                <a:latin typeface="Georgia" panose="02040502050405020303" pitchFamily="18" charset="0"/>
              </a:rPr>
              <a:t>Chapter Basileus Certification Committee</a:t>
            </a:r>
            <a:endParaRPr lang="en-US" i="1" dirty="0">
              <a:latin typeface="Georgia" panose="02040502050405020303" pitchFamily="18" charset="0"/>
            </a:endParaRPr>
          </a:p>
        </p:txBody>
      </p:sp>
      <p:pic>
        <p:nvPicPr>
          <p:cNvPr id="2" name="Picture 1">
            <a:extLst>
              <a:ext uri="{FF2B5EF4-FFF2-40B4-BE49-F238E27FC236}">
                <a16:creationId xmlns:a16="http://schemas.microsoft.com/office/drawing/2014/main" id="{4D02B885-7D74-3043-A87F-A50079415932}"/>
              </a:ext>
            </a:extLst>
          </p:cNvPr>
          <p:cNvPicPr>
            <a:picLocks noChangeAspect="1"/>
          </p:cNvPicPr>
          <p:nvPr/>
        </p:nvPicPr>
        <p:blipFill>
          <a:blip r:embed="rId3"/>
          <a:stretch>
            <a:fillRect/>
          </a:stretch>
        </p:blipFill>
        <p:spPr>
          <a:xfrm>
            <a:off x="496511" y="2224253"/>
            <a:ext cx="3907441" cy="3115392"/>
          </a:xfrm>
          <a:prstGeom prst="rect">
            <a:avLst/>
          </a:prstGeom>
        </p:spPr>
      </p:pic>
      <p:sp>
        <p:nvSpPr>
          <p:cNvPr id="5" name="TextBox 4">
            <a:extLst>
              <a:ext uri="{FF2B5EF4-FFF2-40B4-BE49-F238E27FC236}">
                <a16:creationId xmlns:a16="http://schemas.microsoft.com/office/drawing/2014/main" id="{A1DF3938-8564-2B49-BD57-B9281FD1C91D}"/>
              </a:ext>
            </a:extLst>
          </p:cNvPr>
          <p:cNvSpPr txBox="1"/>
          <p:nvPr/>
        </p:nvSpPr>
        <p:spPr>
          <a:xfrm>
            <a:off x="5065486" y="1349830"/>
            <a:ext cx="6974114" cy="6494085"/>
          </a:xfrm>
          <a:prstGeom prst="rect">
            <a:avLst/>
          </a:prstGeom>
          <a:noFill/>
        </p:spPr>
        <p:txBody>
          <a:bodyPr wrap="square" numCol="2" rtlCol="0">
            <a:spAutoFit/>
          </a:bodyPr>
          <a:lstStyle/>
          <a:p>
            <a:r>
              <a:rPr lang="en-US" b="1" dirty="0">
                <a:solidFill>
                  <a:srgbClr val="267C33"/>
                </a:solidFill>
                <a:latin typeface="Georgia" panose="02040502050405020303" pitchFamily="18" charset="0"/>
              </a:rPr>
              <a:t>Chenita Daughtry</a:t>
            </a:r>
            <a:br>
              <a:rPr lang="en-US" dirty="0">
                <a:solidFill>
                  <a:srgbClr val="000000"/>
                </a:solidFill>
                <a:latin typeface="Georgia" panose="02040502050405020303" pitchFamily="18" charset="0"/>
              </a:rPr>
            </a:br>
            <a:r>
              <a:rPr lang="en-US" i="1" dirty="0">
                <a:solidFill>
                  <a:srgbClr val="000000"/>
                </a:solidFill>
                <a:latin typeface="Georgia" panose="02040502050405020303" pitchFamily="18" charset="0"/>
              </a:rPr>
              <a:t>North Atlantic</a:t>
            </a:r>
          </a:p>
          <a:p>
            <a:endParaRPr lang="en-US" sz="1200" dirty="0">
              <a:solidFill>
                <a:srgbClr val="267C33"/>
              </a:solidFill>
              <a:latin typeface="Georgia" panose="02040502050405020303" pitchFamily="18" charset="0"/>
            </a:endParaRPr>
          </a:p>
          <a:p>
            <a:r>
              <a:rPr lang="en-US" b="1" dirty="0">
                <a:solidFill>
                  <a:srgbClr val="267C33"/>
                </a:solidFill>
                <a:latin typeface="Georgia" panose="02040502050405020303" pitchFamily="18" charset="0"/>
              </a:rPr>
              <a:t>Carla Archie</a:t>
            </a:r>
            <a:br>
              <a:rPr lang="en-US" dirty="0">
                <a:solidFill>
                  <a:srgbClr val="000000"/>
                </a:solidFill>
                <a:latin typeface="Georgia" panose="02040502050405020303" pitchFamily="18" charset="0"/>
              </a:rPr>
            </a:br>
            <a:r>
              <a:rPr lang="en-US" i="1" dirty="0">
                <a:solidFill>
                  <a:srgbClr val="000000"/>
                </a:solidFill>
                <a:latin typeface="Georgia" panose="02040502050405020303" pitchFamily="18" charset="0"/>
              </a:rPr>
              <a:t>Mid Atlantic</a:t>
            </a:r>
          </a:p>
          <a:p>
            <a:endParaRPr lang="en-US" sz="1200" dirty="0">
              <a:solidFill>
                <a:srgbClr val="267C33"/>
              </a:solidFill>
              <a:latin typeface="Georgia" panose="02040502050405020303" pitchFamily="18" charset="0"/>
            </a:endParaRPr>
          </a:p>
          <a:p>
            <a:r>
              <a:rPr lang="en-US" b="1" dirty="0">
                <a:solidFill>
                  <a:srgbClr val="267C33"/>
                </a:solidFill>
                <a:latin typeface="Georgia" panose="02040502050405020303" pitchFamily="18" charset="0"/>
              </a:rPr>
              <a:t>Cleola Michelle Pringle</a:t>
            </a:r>
            <a:br>
              <a:rPr lang="en-US" dirty="0">
                <a:solidFill>
                  <a:srgbClr val="000000"/>
                </a:solidFill>
                <a:latin typeface="Georgia" panose="02040502050405020303" pitchFamily="18" charset="0"/>
              </a:rPr>
            </a:br>
            <a:r>
              <a:rPr lang="en-US" i="1" dirty="0">
                <a:solidFill>
                  <a:srgbClr val="000000"/>
                </a:solidFill>
                <a:latin typeface="Georgia" panose="02040502050405020303" pitchFamily="18" charset="0"/>
              </a:rPr>
              <a:t>South Atlantic</a:t>
            </a:r>
          </a:p>
          <a:p>
            <a:r>
              <a:rPr lang="en-US" sz="1200" i="1" dirty="0">
                <a:solidFill>
                  <a:srgbClr val="000000"/>
                </a:solidFill>
                <a:latin typeface="Georgia" panose="02040502050405020303" pitchFamily="18" charset="0"/>
              </a:rPr>
              <a:t> </a:t>
            </a:r>
            <a:endParaRPr lang="en-US" sz="1200" dirty="0">
              <a:solidFill>
                <a:srgbClr val="267C33"/>
              </a:solidFill>
              <a:latin typeface="Georgia" panose="02040502050405020303" pitchFamily="18" charset="0"/>
            </a:endParaRPr>
          </a:p>
          <a:p>
            <a:r>
              <a:rPr lang="en-US" b="1" dirty="0">
                <a:solidFill>
                  <a:srgbClr val="267C33"/>
                </a:solidFill>
                <a:latin typeface="Georgia" panose="02040502050405020303" pitchFamily="18" charset="0"/>
              </a:rPr>
              <a:t>Rhonda Taliafero</a:t>
            </a:r>
            <a:br>
              <a:rPr lang="en-US" dirty="0">
                <a:solidFill>
                  <a:srgbClr val="000000"/>
                </a:solidFill>
                <a:latin typeface="Georgia" panose="02040502050405020303" pitchFamily="18" charset="0"/>
              </a:rPr>
            </a:br>
            <a:r>
              <a:rPr lang="en-US" i="1" dirty="0">
                <a:solidFill>
                  <a:srgbClr val="000000"/>
                </a:solidFill>
                <a:latin typeface="Georgia" panose="02040502050405020303" pitchFamily="18" charset="0"/>
              </a:rPr>
              <a:t>Great Lakes</a:t>
            </a:r>
          </a:p>
          <a:p>
            <a:endParaRPr lang="en-US" sz="1200" dirty="0">
              <a:solidFill>
                <a:srgbClr val="267C33"/>
              </a:solidFill>
              <a:latin typeface="Georgia" panose="02040502050405020303" pitchFamily="18" charset="0"/>
            </a:endParaRPr>
          </a:p>
          <a:p>
            <a:r>
              <a:rPr lang="en-US" b="1" dirty="0">
                <a:solidFill>
                  <a:srgbClr val="267C33"/>
                </a:solidFill>
                <a:latin typeface="Georgia" panose="02040502050405020303" pitchFamily="18" charset="0"/>
              </a:rPr>
              <a:t>Charlotte Anderson</a:t>
            </a:r>
            <a:br>
              <a:rPr lang="en-US" dirty="0">
                <a:solidFill>
                  <a:srgbClr val="000000"/>
                </a:solidFill>
                <a:latin typeface="Georgia" panose="02040502050405020303" pitchFamily="18" charset="0"/>
              </a:rPr>
            </a:br>
            <a:r>
              <a:rPr lang="en-US" i="1" dirty="0">
                <a:solidFill>
                  <a:srgbClr val="000000"/>
                </a:solidFill>
                <a:latin typeface="Georgia" panose="02040502050405020303" pitchFamily="18" charset="0"/>
              </a:rPr>
              <a:t>South Eastern</a:t>
            </a:r>
          </a:p>
          <a:p>
            <a:endParaRPr lang="en-US" sz="1200" i="1" dirty="0">
              <a:solidFill>
                <a:srgbClr val="000000"/>
              </a:solidFill>
              <a:latin typeface="Georgia" panose="02040502050405020303" pitchFamily="18" charset="0"/>
            </a:endParaRPr>
          </a:p>
          <a:p>
            <a:r>
              <a:rPr lang="en-US" b="1" dirty="0">
                <a:solidFill>
                  <a:srgbClr val="267C33"/>
                </a:solidFill>
                <a:latin typeface="Georgia" panose="02040502050405020303" pitchFamily="18" charset="0"/>
              </a:rPr>
              <a:t>Jacqueline Dansby</a:t>
            </a:r>
            <a:br>
              <a:rPr lang="en-US" dirty="0">
                <a:solidFill>
                  <a:srgbClr val="000000"/>
                </a:solidFill>
                <a:latin typeface="Georgia" panose="02040502050405020303" pitchFamily="18" charset="0"/>
              </a:rPr>
            </a:br>
            <a:r>
              <a:rPr lang="en-US" i="1" dirty="0">
                <a:solidFill>
                  <a:srgbClr val="000000"/>
                </a:solidFill>
                <a:latin typeface="Georgia" panose="02040502050405020303" pitchFamily="18" charset="0"/>
              </a:rPr>
              <a:t>South Central</a:t>
            </a:r>
            <a:endParaRPr lang="en-US" b="1" dirty="0">
              <a:solidFill>
                <a:srgbClr val="267C33"/>
              </a:solidFill>
              <a:latin typeface="Georgia" panose="02040502050405020303" pitchFamily="18" charset="0"/>
            </a:endParaRPr>
          </a:p>
          <a:p>
            <a:endParaRPr lang="en-US" sz="1400" dirty="0">
              <a:solidFill>
                <a:srgbClr val="267C33"/>
              </a:solidFill>
              <a:latin typeface="Georgia" panose="02040502050405020303" pitchFamily="18" charset="0"/>
            </a:endParaRPr>
          </a:p>
          <a:p>
            <a:endParaRPr lang="en-US" sz="1400" dirty="0">
              <a:solidFill>
                <a:srgbClr val="267C33"/>
              </a:solidFill>
              <a:latin typeface="Georgia" panose="02040502050405020303" pitchFamily="18" charset="0"/>
            </a:endParaRPr>
          </a:p>
          <a:p>
            <a:endParaRPr lang="en-US" b="1" dirty="0">
              <a:solidFill>
                <a:srgbClr val="267C33"/>
              </a:solidFill>
              <a:latin typeface="Georgia" panose="02040502050405020303" pitchFamily="18" charset="0"/>
            </a:endParaRPr>
          </a:p>
          <a:p>
            <a:endParaRPr lang="en-US" b="1" dirty="0">
              <a:solidFill>
                <a:srgbClr val="267C33"/>
              </a:solidFill>
              <a:latin typeface="Georgia" panose="02040502050405020303" pitchFamily="18" charset="0"/>
            </a:endParaRPr>
          </a:p>
          <a:p>
            <a:endParaRPr lang="en-US" b="1" dirty="0">
              <a:solidFill>
                <a:srgbClr val="267C33"/>
              </a:solidFill>
              <a:latin typeface="Georgia" panose="02040502050405020303" pitchFamily="18" charset="0"/>
            </a:endParaRPr>
          </a:p>
          <a:p>
            <a:endParaRPr lang="en-US" b="1" dirty="0">
              <a:solidFill>
                <a:srgbClr val="267C33"/>
              </a:solidFill>
              <a:latin typeface="Georgia" panose="02040502050405020303" pitchFamily="18" charset="0"/>
            </a:endParaRPr>
          </a:p>
          <a:p>
            <a:endParaRPr lang="en-US" b="1" dirty="0">
              <a:solidFill>
                <a:srgbClr val="267C33"/>
              </a:solidFill>
              <a:latin typeface="Georgia" panose="02040502050405020303" pitchFamily="18" charset="0"/>
            </a:endParaRPr>
          </a:p>
          <a:p>
            <a:endParaRPr lang="en-US" b="1" dirty="0">
              <a:solidFill>
                <a:srgbClr val="267C33"/>
              </a:solidFill>
              <a:latin typeface="Georgia" panose="02040502050405020303" pitchFamily="18" charset="0"/>
            </a:endParaRPr>
          </a:p>
          <a:p>
            <a:r>
              <a:rPr lang="en-US" b="1" dirty="0">
                <a:solidFill>
                  <a:srgbClr val="267C33"/>
                </a:solidFill>
                <a:latin typeface="Georgia" panose="02040502050405020303" pitchFamily="18" charset="0"/>
              </a:rPr>
              <a:t>Mildred Edwards</a:t>
            </a:r>
            <a:br>
              <a:rPr lang="en-US" dirty="0">
                <a:solidFill>
                  <a:srgbClr val="000000"/>
                </a:solidFill>
                <a:latin typeface="Georgia" panose="02040502050405020303" pitchFamily="18" charset="0"/>
              </a:rPr>
            </a:br>
            <a:r>
              <a:rPr lang="en-US" i="1" dirty="0">
                <a:solidFill>
                  <a:srgbClr val="000000"/>
                </a:solidFill>
                <a:latin typeface="Georgia" panose="02040502050405020303" pitchFamily="18" charset="0"/>
              </a:rPr>
              <a:t>Mid Western</a:t>
            </a:r>
          </a:p>
          <a:p>
            <a:endParaRPr lang="en-US" sz="1200" dirty="0">
              <a:solidFill>
                <a:srgbClr val="267C33"/>
              </a:solidFill>
              <a:latin typeface="Georgia" panose="02040502050405020303" pitchFamily="18" charset="0"/>
            </a:endParaRPr>
          </a:p>
          <a:p>
            <a:r>
              <a:rPr lang="en-US" b="1" dirty="0">
                <a:solidFill>
                  <a:srgbClr val="267C33"/>
                </a:solidFill>
                <a:latin typeface="Georgia" panose="02040502050405020303" pitchFamily="18" charset="0"/>
              </a:rPr>
              <a:t>Dorothy J. Smith</a:t>
            </a:r>
            <a:br>
              <a:rPr lang="en-US" dirty="0">
                <a:solidFill>
                  <a:srgbClr val="000000"/>
                </a:solidFill>
                <a:latin typeface="Georgia" panose="02040502050405020303" pitchFamily="18" charset="0"/>
              </a:rPr>
            </a:br>
            <a:r>
              <a:rPr lang="en-US" i="1" dirty="0">
                <a:solidFill>
                  <a:srgbClr val="000000"/>
                </a:solidFill>
                <a:latin typeface="Georgia" panose="02040502050405020303" pitchFamily="18" charset="0"/>
              </a:rPr>
              <a:t>Far Western</a:t>
            </a:r>
          </a:p>
          <a:p>
            <a:endParaRPr lang="en-US" sz="1200" dirty="0">
              <a:solidFill>
                <a:srgbClr val="267C33"/>
              </a:solidFill>
              <a:latin typeface="Georgia" panose="02040502050405020303" pitchFamily="18" charset="0"/>
            </a:endParaRPr>
          </a:p>
          <a:p>
            <a:r>
              <a:rPr lang="en-US" b="1" dirty="0">
                <a:solidFill>
                  <a:srgbClr val="267C33"/>
                </a:solidFill>
                <a:latin typeface="Georgia" panose="02040502050405020303" pitchFamily="18" charset="0"/>
              </a:rPr>
              <a:t>Caroline L. Lattimore</a:t>
            </a:r>
            <a:r>
              <a:rPr lang="en-US" dirty="0">
                <a:solidFill>
                  <a:srgbClr val="000000"/>
                </a:solidFill>
                <a:latin typeface="Georgia" panose="02040502050405020303" pitchFamily="18" charset="0"/>
              </a:rPr>
              <a:t> </a:t>
            </a:r>
            <a:r>
              <a:rPr lang="en-US" i="1" dirty="0">
                <a:solidFill>
                  <a:srgbClr val="000000"/>
                </a:solidFill>
                <a:latin typeface="Georgia" panose="02040502050405020303" pitchFamily="18" charset="0"/>
              </a:rPr>
              <a:t>Resource</a:t>
            </a:r>
          </a:p>
          <a:p>
            <a:endParaRPr lang="en-US" sz="1200" dirty="0">
              <a:solidFill>
                <a:srgbClr val="267C33"/>
              </a:solidFill>
              <a:latin typeface="Georgia" panose="02040502050405020303" pitchFamily="18" charset="0"/>
            </a:endParaRPr>
          </a:p>
          <a:p>
            <a:r>
              <a:rPr lang="en-US" b="1" dirty="0">
                <a:solidFill>
                  <a:srgbClr val="267C33"/>
                </a:solidFill>
                <a:latin typeface="Georgia" panose="02040502050405020303" pitchFamily="18" charset="0"/>
              </a:rPr>
              <a:t>Martha L. Perine Beard</a:t>
            </a:r>
            <a:br>
              <a:rPr lang="en-US" dirty="0">
                <a:solidFill>
                  <a:srgbClr val="000000"/>
                </a:solidFill>
                <a:latin typeface="Georgia" panose="02040502050405020303" pitchFamily="18" charset="0"/>
              </a:rPr>
            </a:br>
            <a:r>
              <a:rPr lang="en-US" i="1" dirty="0">
                <a:solidFill>
                  <a:srgbClr val="000000"/>
                </a:solidFill>
                <a:latin typeface="Georgia" panose="02040502050405020303" pitchFamily="18" charset="0"/>
              </a:rPr>
              <a:t>Directorate Liaison</a:t>
            </a:r>
            <a:br>
              <a:rPr lang="en-US" i="1" dirty="0">
                <a:solidFill>
                  <a:srgbClr val="000000"/>
                </a:solidFill>
                <a:latin typeface="Georgia" panose="02040502050405020303" pitchFamily="18" charset="0"/>
              </a:rPr>
            </a:br>
            <a:r>
              <a:rPr lang="en-US" i="1" dirty="0">
                <a:solidFill>
                  <a:srgbClr val="000000"/>
                </a:solidFill>
                <a:latin typeface="Georgia" panose="02040502050405020303" pitchFamily="18" charset="0"/>
              </a:rPr>
              <a:t>Chief of Staff to the Supreme Basileus</a:t>
            </a:r>
            <a:endParaRPr lang="en-US" dirty="0">
              <a:solidFill>
                <a:srgbClr val="000000"/>
              </a:solidFill>
              <a:latin typeface="Georgia" panose="02040502050405020303" pitchFamily="18" charset="0"/>
            </a:endParaRPr>
          </a:p>
          <a:p>
            <a:endParaRPr lang="en-US" dirty="0"/>
          </a:p>
        </p:txBody>
      </p:sp>
    </p:spTree>
    <p:extLst>
      <p:ext uri="{BB962C8B-B14F-4D97-AF65-F5344CB8AC3E}">
        <p14:creationId xmlns:p14="http://schemas.microsoft.com/office/powerpoint/2010/main" val="301736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1684972"/>
            <a:ext cx="4808561" cy="2954655"/>
          </a:xfrm>
          <a:prstGeom prst="rect">
            <a:avLst/>
          </a:prstGeom>
          <a:noFill/>
        </p:spPr>
        <p:txBody>
          <a:bodyPr wrap="square" rtlCol="0">
            <a:spAutoFit/>
          </a:bodyPr>
          <a:lstStyle/>
          <a:p>
            <a:r>
              <a:rPr lang="en-US" sz="2400" b="1" dirty="0">
                <a:solidFill>
                  <a:srgbClr val="126E31"/>
                </a:solidFill>
                <a:latin typeface="Georgia" panose="02040502050405020303" pitchFamily="18" charset="0"/>
              </a:rPr>
              <a:t>SUPREME TAMIOUCHOS</a:t>
            </a:r>
          </a:p>
          <a:p>
            <a:r>
              <a:rPr lang="en-US" i="1" dirty="0">
                <a:latin typeface="Georgia" panose="02040502050405020303" pitchFamily="18" charset="0"/>
              </a:rPr>
              <a:t>It shall be the duty of the Supreme Tamiouchos to monitor all receipts and expenditures of the Sorority from the Alpha Kappa Alpha Corporate Office.  She shall make periodic reports in writing on the finances of the Sorority.  She shall be Chairman of the Finance Committee and present the budget of estimated income and expenditures to the Boule for approval.</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44795" y="3285601"/>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Gayle Miles-Scott</a:t>
            </a:r>
          </a:p>
          <a:p>
            <a:r>
              <a:rPr lang="en-US" dirty="0">
                <a:solidFill>
                  <a:srgbClr val="126E31"/>
                </a:solidFill>
                <a:latin typeface="Georgia" panose="02040502050405020303" pitchFamily="18" charset="0"/>
              </a:rPr>
              <a:t>Beta Sigma Omega</a:t>
            </a:r>
          </a:p>
          <a:p>
            <a:r>
              <a:rPr lang="en-US" dirty="0">
                <a:solidFill>
                  <a:srgbClr val="126E31"/>
                </a:solidFill>
              </a:rPr>
              <a:t>Oklahoma City, OK</a:t>
            </a:r>
            <a:endParaRPr lang="en-US" dirty="0">
              <a:solidFill>
                <a:srgbClr val="126E31"/>
              </a:solidFill>
              <a:latin typeface="Georgia" panose="02040502050405020303" pitchFamily="18" charset="0"/>
            </a:endParaRP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3"/>
          <a:srcRect/>
          <a:stretch/>
        </p:blipFill>
        <p:spPr>
          <a:xfrm>
            <a:off x="1075393" y="2251791"/>
            <a:ext cx="1214011" cy="1821017"/>
          </a:xfrm>
          <a:prstGeom prst="rect">
            <a:avLst/>
          </a:prstGeom>
        </p:spPr>
      </p:pic>
    </p:spTree>
    <p:extLst>
      <p:ext uri="{BB962C8B-B14F-4D97-AF65-F5344CB8AC3E}">
        <p14:creationId xmlns:p14="http://schemas.microsoft.com/office/powerpoint/2010/main" val="370492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0C3104-E917-6B40-A198-1C74E10E02F4}"/>
              </a:ext>
            </a:extLst>
          </p:cNvPr>
          <p:cNvSpPr/>
          <p:nvPr/>
        </p:nvSpPr>
        <p:spPr>
          <a:xfrm>
            <a:off x="-1" y="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C12E91D-90F8-CF45-9317-EC067EC7B2BA}"/>
              </a:ext>
            </a:extLst>
          </p:cNvPr>
          <p:cNvCxnSpPr/>
          <p:nvPr/>
        </p:nvCxnSpPr>
        <p:spPr>
          <a:xfrm>
            <a:off x="0" y="6857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nvGrpSpPr>
          <p:cNvPr id="11" name="Group 10">
            <a:extLst>
              <a:ext uri="{FF2B5EF4-FFF2-40B4-BE49-F238E27FC236}">
                <a16:creationId xmlns:a16="http://schemas.microsoft.com/office/drawing/2014/main" id="{E56070CF-1F71-044C-98E7-A6AD907D22F0}"/>
              </a:ext>
            </a:extLst>
          </p:cNvPr>
          <p:cNvGrpSpPr/>
          <p:nvPr/>
        </p:nvGrpSpPr>
        <p:grpSpPr>
          <a:xfrm rot="10800000">
            <a:off x="-1" y="6172202"/>
            <a:ext cx="12192000" cy="685798"/>
            <a:chOff x="152400" y="152400"/>
            <a:chExt cx="12192000" cy="685798"/>
          </a:xfrm>
        </p:grpSpPr>
        <p:sp>
          <p:nvSpPr>
            <p:cNvPr id="9" name="Rectangle 8">
              <a:extLst>
                <a:ext uri="{FF2B5EF4-FFF2-40B4-BE49-F238E27FC236}">
                  <a16:creationId xmlns:a16="http://schemas.microsoft.com/office/drawing/2014/main" id="{4CDC6CDE-05D3-5842-B69F-C94CB317D7B2}"/>
                </a:ext>
              </a:extLst>
            </p:cNvPr>
            <p:cNvSpPr/>
            <p:nvPr/>
          </p:nvSpPr>
          <p:spPr>
            <a:xfrm>
              <a:off x="152400" y="152400"/>
              <a:ext cx="12192000" cy="620486"/>
            </a:xfrm>
            <a:prstGeom prst="rect">
              <a:avLst/>
            </a:prstGeom>
            <a:solidFill>
              <a:srgbClr val="F6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13C9ED6-AA0A-EB44-BBA1-40CE76E47F9D}"/>
                </a:ext>
              </a:extLst>
            </p:cNvPr>
            <p:cNvCxnSpPr/>
            <p:nvPr/>
          </p:nvCxnSpPr>
          <p:spPr>
            <a:xfrm>
              <a:off x="152400" y="838198"/>
              <a:ext cx="12192000" cy="0"/>
            </a:xfrm>
            <a:prstGeom prst="line">
              <a:avLst/>
            </a:prstGeom>
            <a:ln>
              <a:solidFill>
                <a:srgbClr val="259747"/>
              </a:solidFill>
            </a:ln>
          </p:spPr>
          <p:style>
            <a:lnRef idx="3">
              <a:schemeClr val="accent6"/>
            </a:lnRef>
            <a:fillRef idx="0">
              <a:schemeClr val="accent6"/>
            </a:fillRef>
            <a:effectRef idx="2">
              <a:schemeClr val="accent6"/>
            </a:effectRef>
            <a:fontRef idx="minor">
              <a:schemeClr val="tx1"/>
            </a:fontRef>
          </p:style>
        </p:cxnSp>
      </p:grpSp>
      <p:sp>
        <p:nvSpPr>
          <p:cNvPr id="12" name="TextBox 11">
            <a:extLst>
              <a:ext uri="{FF2B5EF4-FFF2-40B4-BE49-F238E27FC236}">
                <a16:creationId xmlns:a16="http://schemas.microsoft.com/office/drawing/2014/main" id="{F3844CD4-BEDB-D245-B5AA-C8C739199651}"/>
              </a:ext>
            </a:extLst>
          </p:cNvPr>
          <p:cNvSpPr txBox="1"/>
          <p:nvPr/>
        </p:nvSpPr>
        <p:spPr>
          <a:xfrm>
            <a:off x="7010400" y="1777305"/>
            <a:ext cx="4808561" cy="2769989"/>
          </a:xfrm>
          <a:prstGeom prst="rect">
            <a:avLst/>
          </a:prstGeom>
          <a:noFill/>
        </p:spPr>
        <p:txBody>
          <a:bodyPr wrap="square" rtlCol="0">
            <a:spAutoFit/>
          </a:bodyPr>
          <a:lstStyle/>
          <a:p>
            <a:r>
              <a:rPr lang="en-US" sz="2400" b="1" dirty="0">
                <a:solidFill>
                  <a:srgbClr val="126E31"/>
                </a:solidFill>
                <a:latin typeface="Georgia" panose="02040502050405020303" pitchFamily="18" charset="0"/>
              </a:rPr>
              <a:t>SUPREME PARLIAMENTARIAN</a:t>
            </a:r>
          </a:p>
          <a:p>
            <a:r>
              <a:rPr lang="en-US" i="1" dirty="0">
                <a:latin typeface="Georgia" panose="02040502050405020303" pitchFamily="18" charset="0"/>
              </a:rPr>
              <a:t>It shall be the duty of the Parliamentarian to advise the presiding officer in the interpretation of the Constitution and Bylaws of Alpha Kappa Alpha Sorority, incorporated and Robert’s Rules of Order Newly Revised – 12th Edition.  She shall be Chairman of the Constitution Committee.</a:t>
            </a:r>
            <a:endParaRPr lang="en-US" dirty="0">
              <a:latin typeface="Georgia" panose="02040502050405020303" pitchFamily="18" charset="0"/>
            </a:endParaRPr>
          </a:p>
        </p:txBody>
      </p:sp>
      <p:sp>
        <p:nvSpPr>
          <p:cNvPr id="14" name="Rectangle 12">
            <a:extLst>
              <a:ext uri="{FF2B5EF4-FFF2-40B4-BE49-F238E27FC236}">
                <a16:creationId xmlns:a16="http://schemas.microsoft.com/office/drawing/2014/main" id="{0C8A954E-BB2A-5644-8FCB-EA9AD98A4AD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0" tIns="584016" rIns="292008" bIns="38088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86F387CE-CB4F-8945-8DD2-413E870B8EA4}"/>
              </a:ext>
            </a:extLst>
          </p:cNvPr>
          <p:cNvSpPr txBox="1"/>
          <p:nvPr/>
        </p:nvSpPr>
        <p:spPr>
          <a:xfrm>
            <a:off x="2744795" y="3285601"/>
            <a:ext cx="3351205" cy="923330"/>
          </a:xfrm>
          <a:prstGeom prst="rect">
            <a:avLst/>
          </a:prstGeom>
          <a:noFill/>
        </p:spPr>
        <p:txBody>
          <a:bodyPr wrap="square" rtlCol="0">
            <a:spAutoFit/>
          </a:bodyPr>
          <a:lstStyle/>
          <a:p>
            <a:r>
              <a:rPr lang="en-US" b="1" dirty="0">
                <a:solidFill>
                  <a:srgbClr val="126E31"/>
                </a:solidFill>
                <a:latin typeface="Georgia" panose="02040502050405020303" pitchFamily="18" charset="0"/>
              </a:rPr>
              <a:t>Bonnie Murdah</a:t>
            </a:r>
          </a:p>
          <a:p>
            <a:r>
              <a:rPr lang="en-US" dirty="0">
                <a:solidFill>
                  <a:srgbClr val="126E31"/>
                </a:solidFill>
                <a:latin typeface="Georgia" panose="02040502050405020303" pitchFamily="18" charset="0"/>
              </a:rPr>
              <a:t>Rho Theta Omega Philadelphia, PA</a:t>
            </a:r>
          </a:p>
        </p:txBody>
      </p:sp>
      <p:pic>
        <p:nvPicPr>
          <p:cNvPr id="8" name="Picture 7">
            <a:extLst>
              <a:ext uri="{FF2B5EF4-FFF2-40B4-BE49-F238E27FC236}">
                <a16:creationId xmlns:a16="http://schemas.microsoft.com/office/drawing/2014/main" id="{5F53D14D-1EC6-594C-8968-B6E60EB7713B}"/>
              </a:ext>
            </a:extLst>
          </p:cNvPr>
          <p:cNvPicPr>
            <a:picLocks noChangeAspect="1"/>
          </p:cNvPicPr>
          <p:nvPr/>
        </p:nvPicPr>
        <p:blipFill>
          <a:blip r:embed="rId3"/>
          <a:srcRect/>
          <a:stretch/>
        </p:blipFill>
        <p:spPr>
          <a:xfrm>
            <a:off x="1028700" y="2251792"/>
            <a:ext cx="1214011" cy="1821016"/>
          </a:xfrm>
          <a:prstGeom prst="rect">
            <a:avLst/>
          </a:prstGeom>
        </p:spPr>
      </p:pic>
    </p:spTree>
    <p:extLst>
      <p:ext uri="{BB962C8B-B14F-4D97-AF65-F5344CB8AC3E}">
        <p14:creationId xmlns:p14="http://schemas.microsoft.com/office/powerpoint/2010/main" val="402506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3033</TotalTime>
  <Words>4235</Words>
  <Application>Microsoft Macintosh PowerPoint</Application>
  <PresentationFormat>Widescreen</PresentationFormat>
  <Paragraphs>569</Paragraphs>
  <Slides>74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Calibri</vt:lpstr>
      <vt:lpstr>Georgia</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HSS2</dc:creator>
  <cp:lastModifiedBy>Anna HSS2</cp:lastModifiedBy>
  <cp:revision>157</cp:revision>
  <cp:lastPrinted>2020-12-07T23:02:00Z</cp:lastPrinted>
  <dcterms:created xsi:type="dcterms:W3CDTF">2020-12-05T05:20:16Z</dcterms:created>
  <dcterms:modified xsi:type="dcterms:W3CDTF">2020-12-11T18:26:50Z</dcterms:modified>
</cp:coreProperties>
</file>